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76" r:id="rId12"/>
    <p:sldId id="263" r:id="rId13"/>
    <p:sldId id="265" r:id="rId14"/>
    <p:sldId id="264" r:id="rId15"/>
    <p:sldId id="266" r:id="rId16"/>
    <p:sldId id="282" r:id="rId17"/>
    <p:sldId id="267" r:id="rId18"/>
    <p:sldId id="281" r:id="rId19"/>
    <p:sldId id="277" r:id="rId20"/>
    <p:sldId id="268" r:id="rId21"/>
    <p:sldId id="269" r:id="rId22"/>
    <p:sldId id="272" r:id="rId23"/>
    <p:sldId id="273" r:id="rId24"/>
    <p:sldId id="278" r:id="rId25"/>
    <p:sldId id="274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re" id="{42F1B4F1-3CE6-AF42-93FE-E75774700E2F}">
          <p14:sldIdLst>
            <p14:sldId id="256"/>
            <p14:sldId id="257"/>
          </p14:sldIdLst>
        </p14:section>
        <p14:section name="Réseau de contraintes distribué – DisCSP " id="{B2661F0D-6FA2-494D-A4BB-C9902F007655}">
          <p14:sldIdLst>
            <p14:sldId id="258"/>
            <p14:sldId id="259"/>
          </p14:sldIdLst>
        </p14:section>
        <p14:section name="Asynchronous BackTracking – ABT" id="{8BFEF4B5-A706-F243-ACB6-B48A3E59E9FC}">
          <p14:sldIdLst>
            <p14:sldId id="261"/>
            <p14:sldId id="260"/>
            <p14:sldId id="262"/>
          </p14:sldIdLst>
        </p14:section>
        <p14:section name="Agile Asynchronous Backtracking" id="{C3F75710-0E92-8A4E-9D4C-815A9DE7C970}">
          <p14:sldIdLst>
            <p14:sldId id="276"/>
            <p14:sldId id="263"/>
            <p14:sldId id="265"/>
            <p14:sldId id="264"/>
            <p14:sldId id="266"/>
            <p14:sldId id="282"/>
            <p14:sldId id="267"/>
            <p14:sldId id="281"/>
          </p14:sldIdLst>
        </p14:section>
        <p14:section name="Évaluation expérimentale" id="{F781ED43-5BA7-6543-8AEC-3B871235C8DE}">
          <p14:sldIdLst>
            <p14:sldId id="277"/>
            <p14:sldId id="268"/>
            <p14:sldId id="269"/>
            <p14:sldId id="272"/>
            <p14:sldId id="273"/>
          </p14:sldIdLst>
        </p14:section>
        <p14:section name="Conclusions " id="{4DB88A5E-D697-4849-B445-5F4046054D64}">
          <p14:sldIdLst>
            <p14:sldId id="278"/>
            <p14:sldId id="274"/>
            <p14:sldId id="27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hamed Wahbi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C09"/>
    <a:srgbClr val="000000"/>
    <a:srgbClr val="032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5" autoAdjust="0"/>
    <p:restoredTop sz="94630" autoAdjust="0"/>
  </p:normalViewPr>
  <p:slideViewPr>
    <p:cSldViewPr snapToObjects="1">
      <p:cViewPr varScale="1">
        <p:scale>
          <a:sx n="98" d="100"/>
          <a:sy n="98" d="100"/>
        </p:scale>
        <p:origin x="-12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64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printerSettings" Target="printerSettings/printerSettings1.bin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5E873-1F52-6B4D-A6A0-65C1419497F3}" type="datetime1">
              <a:rPr lang="fr-FR" smtClean="0"/>
              <a:t>21/02/2014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68172-20CE-454B-9796-87E17D569D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618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067D3-C09A-6E48-B4A2-E153CCE6E45C}" type="datetime1">
              <a:rPr lang="fr-FR" smtClean="0"/>
              <a:t>21/02/2014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DFC7C-EA0E-7E44-848A-F9D2156D4B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9565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DFC7C-EA0E-7E44-848A-F9D2156D4B6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04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Mohamed Wahbi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Backtracking asynchrone agile pour les DisCSP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Backtracking asynchrone agile pour les DisCSP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Backtracking asynchrone agile pour les DisCSP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Backtracking asynchrone agile pour les DisCSP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Backtracking asynchrone agile pour les DisCSP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Backtracking asynchrone agile pour les DisCSP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Backtracking asynchrone agile pour les DisCSP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Backtracking asynchrone agile pour les DisCSP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Backtracking asynchrone agile pour les DisCSP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Backtracking asynchrone agile pour les DisCSP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Backtracking asynchrone agile pour les DisCSP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Backtracking asynchrone agile pour les DisCSP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m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5589" y="-2610561"/>
            <a:ext cx="4848393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600" dirty="0" err="1">
                <a:solidFill>
                  <a:schemeClr val="tx1">
                    <a:lumMod val="75000"/>
                  </a:schemeClr>
                </a:solidFill>
              </a:rPr>
              <a:t>Backtracking</a:t>
            </a:r>
            <a:r>
              <a:rPr lang="fr-FR" sz="3600" dirty="0">
                <a:solidFill>
                  <a:schemeClr val="tx1">
                    <a:lumMod val="75000"/>
                  </a:schemeClr>
                </a:solidFill>
              </a:rPr>
              <a:t> asynchrone agile pour les</a:t>
            </a:r>
            <a:br>
              <a:rPr lang="fr-FR" sz="360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fr-FR" sz="3600" dirty="0">
                <a:solidFill>
                  <a:schemeClr val="tx1">
                    <a:lumMod val="75000"/>
                  </a:schemeClr>
                </a:solidFill>
              </a:rPr>
              <a:t>problèmes de satisfaction de contraintes</a:t>
            </a:r>
            <a:br>
              <a:rPr lang="fr-FR" sz="360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fr-FR" sz="3600" dirty="0">
                <a:solidFill>
                  <a:schemeClr val="tx1">
                    <a:lumMod val="75000"/>
                  </a:schemeClr>
                </a:solidFill>
              </a:rPr>
              <a:t>distribués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74133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rgbClr val="3366FF"/>
                </a:solidFill>
              </a:rPr>
              <a:t>JFPC’11, Lyon, France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25778" y="4419597"/>
            <a:ext cx="8918222" cy="1238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>
                <a:solidFill>
                  <a:srgbClr val="000000"/>
                </a:solidFill>
              </a:rPr>
              <a:t>Christian Bessiere</a:t>
            </a:r>
            <a:r>
              <a:rPr lang="fr-FR" sz="1800" baseline="30000" dirty="0">
                <a:solidFill>
                  <a:srgbClr val="000000"/>
                </a:solidFill>
              </a:rPr>
              <a:t>1</a:t>
            </a:r>
            <a:r>
              <a:rPr lang="fr-FR" sz="1800" dirty="0">
                <a:solidFill>
                  <a:srgbClr val="000000"/>
                </a:solidFill>
              </a:rPr>
              <a:t> El Houssine Bouyakhf</a:t>
            </a:r>
            <a:r>
              <a:rPr lang="fr-FR" sz="1800" baseline="30000" dirty="0">
                <a:solidFill>
                  <a:srgbClr val="000000"/>
                </a:solidFill>
              </a:rPr>
              <a:t>2</a:t>
            </a:r>
            <a:r>
              <a:rPr lang="fr-FR" sz="1800" dirty="0">
                <a:solidFill>
                  <a:srgbClr val="000000"/>
                </a:solidFill>
              </a:rPr>
              <a:t> Younes Mechqrane</a:t>
            </a:r>
            <a:r>
              <a:rPr lang="fr-FR" sz="1800" baseline="30000" dirty="0">
                <a:solidFill>
                  <a:srgbClr val="000000"/>
                </a:solidFill>
              </a:rPr>
              <a:t>2</a:t>
            </a:r>
            <a:r>
              <a:rPr lang="fr-FR" sz="1800" dirty="0">
                <a:solidFill>
                  <a:srgbClr val="000000"/>
                </a:solidFill>
              </a:rPr>
              <a:t> Mohamed </a:t>
            </a:r>
            <a:r>
              <a:rPr lang="fr-FR" sz="1800" dirty="0" smtClean="0">
                <a:solidFill>
                  <a:srgbClr val="000000"/>
                </a:solidFill>
              </a:rPr>
              <a:t>Wahbi</a:t>
            </a:r>
            <a:r>
              <a:rPr lang="fr-FR" sz="1800" baseline="30000" dirty="0" smtClean="0">
                <a:solidFill>
                  <a:srgbClr val="000000"/>
                </a:solidFill>
              </a:rPr>
              <a:t>1,2</a:t>
            </a:r>
          </a:p>
          <a:p>
            <a:endParaRPr lang="fr-FR" sz="1800" dirty="0">
              <a:solidFill>
                <a:schemeClr val="tx1"/>
              </a:solidFill>
            </a:endParaRPr>
          </a:p>
          <a:p>
            <a:r>
              <a:rPr lang="fr-FR" sz="1800" dirty="0" smtClean="0">
                <a:solidFill>
                  <a:srgbClr val="3366FF"/>
                </a:solidFill>
              </a:rPr>
              <a:t>Le 10 </a:t>
            </a:r>
            <a:r>
              <a:rPr lang="fr-FR" sz="1800" dirty="0">
                <a:solidFill>
                  <a:srgbClr val="3366FF"/>
                </a:solidFill>
              </a:rPr>
              <a:t>juin 2011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-1" y="719661"/>
            <a:ext cx="3203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aseline="30000" dirty="0">
                <a:solidFill>
                  <a:srgbClr val="000000"/>
                </a:solidFill>
              </a:rPr>
              <a:t>1</a:t>
            </a:r>
            <a:r>
              <a:rPr lang="fr-FR" dirty="0">
                <a:solidFill>
                  <a:srgbClr val="000000"/>
                </a:solidFill>
              </a:rPr>
              <a:t>LIRMM/CNRS, Université</a:t>
            </a:r>
          </a:p>
          <a:p>
            <a:pPr algn="ctr"/>
            <a:r>
              <a:rPr lang="fr-FR" dirty="0">
                <a:solidFill>
                  <a:srgbClr val="000000"/>
                </a:solidFill>
              </a:rPr>
              <a:t>Montpellier 2, France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29111" y="719661"/>
            <a:ext cx="3414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aseline="30000" dirty="0">
                <a:solidFill>
                  <a:srgbClr val="000000"/>
                </a:solidFill>
              </a:rPr>
              <a:t>2</a:t>
            </a:r>
            <a:r>
              <a:rPr lang="fr-FR" dirty="0">
                <a:solidFill>
                  <a:srgbClr val="000000"/>
                </a:solidFill>
              </a:rPr>
              <a:t>LIMIARF/FSR, Université</a:t>
            </a:r>
          </a:p>
          <a:p>
            <a:pPr algn="ctr"/>
            <a:r>
              <a:rPr lang="fr-FR" dirty="0">
                <a:solidFill>
                  <a:srgbClr val="000000"/>
                </a:solidFill>
              </a:rPr>
              <a:t>Mohammed V–</a:t>
            </a:r>
            <a:r>
              <a:rPr lang="fr-FR" dirty="0" err="1">
                <a:solidFill>
                  <a:srgbClr val="000000"/>
                </a:solidFill>
              </a:rPr>
              <a:t>Agdal</a:t>
            </a:r>
            <a:r>
              <a:rPr lang="fr-FR" dirty="0">
                <a:solidFill>
                  <a:srgbClr val="000000"/>
                </a:solidFill>
              </a:rPr>
              <a:t>, Maroc</a:t>
            </a:r>
          </a:p>
        </p:txBody>
      </p:sp>
      <p:pic>
        <p:nvPicPr>
          <p:cNvPr id="8" name="Image 7" descr="lirmm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208" y="100190"/>
            <a:ext cx="1334459" cy="657196"/>
          </a:xfrm>
          <a:prstGeom prst="rect">
            <a:avLst/>
          </a:prstGeom>
        </p:spPr>
      </p:pic>
      <p:pic>
        <p:nvPicPr>
          <p:cNvPr id="9" name="Image 8" descr="um5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452" y="75108"/>
            <a:ext cx="910487" cy="644553"/>
          </a:xfrm>
          <a:prstGeom prst="rect">
            <a:avLst/>
          </a:prstGeom>
        </p:spPr>
      </p:pic>
      <p:pic>
        <p:nvPicPr>
          <p:cNvPr id="10" name="Image 9" descr="fsr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626" y="35491"/>
            <a:ext cx="723547" cy="68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65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030" y="15193"/>
            <a:ext cx="8686800" cy="1143000"/>
          </a:xfrm>
        </p:spPr>
        <p:txBody>
          <a:bodyPr>
            <a:normAutofit/>
          </a:bodyPr>
          <a:lstStyle/>
          <a:p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Agile-ABT: Explications</a:t>
            </a:r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463651"/>
            <a:ext cx="8229600" cy="598188"/>
          </a:xfrm>
        </p:spPr>
        <p:txBody>
          <a:bodyPr>
            <a:normAutofit/>
          </a:bodyPr>
          <a:lstStyle/>
          <a:p>
            <a:r>
              <a:rPr lang="fr-FR" sz="3000" i="1" dirty="0" smtClean="0">
                <a:solidFill>
                  <a:srgbClr val="000000"/>
                </a:solidFill>
              </a:rPr>
              <a:t>Exemple: </a:t>
            </a:r>
            <a:r>
              <a:rPr lang="fr-FR" sz="2800" dirty="0">
                <a:solidFill>
                  <a:srgbClr val="000000"/>
                </a:solidFill>
              </a:rPr>
              <a:t>considérons un agent </a:t>
            </a:r>
            <a:r>
              <a:rPr lang="fr-FR" sz="2800" i="1" dirty="0" smtClean="0">
                <a:solidFill>
                  <a:srgbClr val="000000"/>
                </a:solidFill>
              </a:rPr>
              <a:t>A</a:t>
            </a:r>
            <a:r>
              <a:rPr lang="fr-FR" sz="2800" i="1" baseline="-25000" dirty="0">
                <a:solidFill>
                  <a:srgbClr val="000000"/>
                </a:solidFill>
              </a:rPr>
              <a:t>5</a:t>
            </a:r>
            <a:endParaRPr lang="fr-FR" sz="3000" i="1" baseline="-25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0000"/>
              </a:solidFill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729898"/>
              </p:ext>
            </p:extLst>
          </p:nvPr>
        </p:nvGraphicFramePr>
        <p:xfrm>
          <a:off x="1524000" y="2198381"/>
          <a:ext cx="5029200" cy="2286000"/>
        </p:xfrm>
        <a:graphic>
          <a:graphicData uri="http://schemas.openxmlformats.org/drawingml/2006/table">
            <a:tbl>
              <a:tblPr lastCol="1">
                <a:tableStyleId>{5C22544A-7EE6-4342-B048-85BDC9FD1C3A}</a:tableStyleId>
              </a:tblPr>
              <a:tblGrid>
                <a:gridCol w="3965472"/>
                <a:gridCol w="1063728"/>
              </a:tblGrid>
              <a:tr h="43722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NogoodStore</a:t>
                      </a:r>
                      <a:r>
                        <a:rPr lang="fr-FR" sz="24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24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400" b="0" i="1" baseline="-250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baseline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fr-FR" sz="2400" b="0" i="1" baseline="-250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229">
                <a:tc>
                  <a:txBody>
                    <a:bodyPr/>
                    <a:lstStyle/>
                    <a:p>
                      <a:pPr algn="ctr"/>
                      <a:endParaRPr lang="fr-FR" sz="2400" b="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fr-FR" sz="2400" b="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229">
                <a:tc>
                  <a:txBody>
                    <a:bodyPr/>
                    <a:lstStyle/>
                    <a:p>
                      <a:pPr algn="ctr"/>
                      <a:endParaRPr lang="fr-FR" sz="2400" b="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i="1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fr-FR" sz="2400" b="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229">
                <a:tc>
                  <a:txBody>
                    <a:bodyPr/>
                    <a:lstStyle/>
                    <a:p>
                      <a:pPr algn="ctr"/>
                      <a:endParaRPr lang="fr-FR" sz="2400" b="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i="1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fr-FR" sz="2400" b="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229">
                <a:tc>
                  <a:txBody>
                    <a:bodyPr/>
                    <a:lstStyle/>
                    <a:p>
                      <a:pPr algn="ctr"/>
                      <a:endParaRPr lang="fr-FR" sz="2400" b="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i="1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fr-FR" sz="2400" b="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843049" y="2621664"/>
            <a:ext cx="1599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>
                <a:solidFill>
                  <a:srgbClr val="FF0000"/>
                </a:solidFill>
              </a:rPr>
              <a:t>ng</a:t>
            </a:r>
            <a:r>
              <a:rPr lang="fr-FR" sz="2400" i="1" baseline="-25000" dirty="0">
                <a:solidFill>
                  <a:srgbClr val="FF0000"/>
                </a:solidFill>
              </a:rPr>
              <a:t>1</a:t>
            </a:r>
            <a:r>
              <a:rPr lang="fr-FR" sz="2400" i="1" dirty="0">
                <a:solidFill>
                  <a:srgbClr val="000000"/>
                </a:solidFill>
              </a:rPr>
              <a:t> : x</a:t>
            </a:r>
            <a:r>
              <a:rPr lang="fr-FR" sz="2400" i="1" baseline="-25000" dirty="0">
                <a:solidFill>
                  <a:srgbClr val="000000"/>
                </a:solidFill>
              </a:rPr>
              <a:t>1</a:t>
            </a:r>
            <a:r>
              <a:rPr lang="fr-FR" sz="2400" i="1" dirty="0">
                <a:solidFill>
                  <a:srgbClr val="000000"/>
                </a:solidFill>
              </a:rPr>
              <a:t> = </a:t>
            </a:r>
            <a:r>
              <a:rPr lang="fr-FR" sz="2400" i="1" dirty="0" smtClean="0">
                <a:solidFill>
                  <a:srgbClr val="000000"/>
                </a:solidFill>
              </a:rPr>
              <a:t>a</a:t>
            </a:r>
            <a:endParaRPr lang="fr-FR" sz="2400" i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88429" y="3080527"/>
            <a:ext cx="1599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FF0000"/>
                </a:solidFill>
              </a:rPr>
              <a:t>ng</a:t>
            </a:r>
            <a:r>
              <a:rPr lang="fr-FR" sz="2400" i="1" baseline="-25000" dirty="0" smtClean="0">
                <a:solidFill>
                  <a:srgbClr val="FF0000"/>
                </a:solidFill>
              </a:rPr>
              <a:t>2</a:t>
            </a:r>
            <a:r>
              <a:rPr lang="fr-FR" sz="2400" i="1" dirty="0" smtClean="0">
                <a:solidFill>
                  <a:srgbClr val="000000"/>
                </a:solidFill>
              </a:rPr>
              <a:t> </a:t>
            </a:r>
            <a:r>
              <a:rPr lang="fr-FR" sz="2400" i="1" dirty="0">
                <a:solidFill>
                  <a:srgbClr val="000000"/>
                </a:solidFill>
              </a:rPr>
              <a:t>: </a:t>
            </a:r>
            <a:r>
              <a:rPr lang="fr-FR" sz="2400" i="1" dirty="0" smtClean="0">
                <a:solidFill>
                  <a:srgbClr val="000000"/>
                </a:solidFill>
              </a:rPr>
              <a:t>x</a:t>
            </a:r>
            <a:r>
              <a:rPr lang="fr-FR" sz="2400" i="1" baseline="-25000" dirty="0" smtClean="0">
                <a:solidFill>
                  <a:srgbClr val="000000"/>
                </a:solidFill>
              </a:rPr>
              <a:t>2</a:t>
            </a:r>
            <a:r>
              <a:rPr lang="fr-FR" sz="2400" i="1" dirty="0" smtClean="0">
                <a:solidFill>
                  <a:srgbClr val="000000"/>
                </a:solidFill>
              </a:rPr>
              <a:t> </a:t>
            </a:r>
            <a:r>
              <a:rPr lang="fr-FR" sz="2400" i="1" dirty="0">
                <a:solidFill>
                  <a:srgbClr val="000000"/>
                </a:solidFill>
              </a:rPr>
              <a:t>= </a:t>
            </a:r>
            <a:r>
              <a:rPr lang="fr-FR" sz="2400" i="1" dirty="0" smtClean="0">
                <a:solidFill>
                  <a:srgbClr val="000000"/>
                </a:solidFill>
              </a:rPr>
              <a:t>b</a:t>
            </a:r>
            <a:endParaRPr lang="fr-FR" sz="2400" i="1" dirty="0">
              <a:solidFill>
                <a:srgbClr val="000000"/>
              </a:solidFill>
            </a:endParaRPr>
          </a:p>
        </p:txBody>
      </p:sp>
      <p:sp>
        <p:nvSpPr>
          <p:cNvPr id="16" name="Multiplication 15"/>
          <p:cNvSpPr/>
          <p:nvPr/>
        </p:nvSpPr>
        <p:spPr>
          <a:xfrm>
            <a:off x="5822900" y="2710825"/>
            <a:ext cx="388702" cy="440042"/>
          </a:xfrm>
          <a:prstGeom prst="mathMultiply">
            <a:avLst>
              <a:gd name="adj1" fmla="val 15679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18" name="Multiplication 17"/>
          <p:cNvSpPr/>
          <p:nvPr/>
        </p:nvSpPr>
        <p:spPr>
          <a:xfrm>
            <a:off x="5822900" y="3164522"/>
            <a:ext cx="388702" cy="440042"/>
          </a:xfrm>
          <a:prstGeom prst="mathMultiply">
            <a:avLst>
              <a:gd name="adj1" fmla="val 15679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679615" y="4732674"/>
            <a:ext cx="487358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2800" i="1" dirty="0" smtClean="0">
                <a:solidFill>
                  <a:srgbClr val="000000"/>
                </a:solidFill>
              </a:rPr>
              <a:t>e</a:t>
            </a:r>
            <a:r>
              <a:rPr lang="fr-FR" sz="2800" i="1" baseline="-25000" dirty="0">
                <a:solidFill>
                  <a:srgbClr val="000000"/>
                </a:solidFill>
              </a:rPr>
              <a:t>5</a:t>
            </a:r>
            <a:r>
              <a:rPr lang="fr-FR" sz="2800" i="1" dirty="0" smtClean="0">
                <a:solidFill>
                  <a:srgbClr val="000000"/>
                </a:solidFill>
              </a:rPr>
              <a:t> :           ng</a:t>
            </a:r>
            <a:r>
              <a:rPr lang="fr-FR" sz="2800" i="1" baseline="-25000" dirty="0" smtClean="0">
                <a:solidFill>
                  <a:srgbClr val="000000"/>
                </a:solidFill>
              </a:rPr>
              <a:t>1</a:t>
            </a:r>
            <a:r>
              <a:rPr lang="fr-FR" sz="2800" i="1" dirty="0" smtClean="0">
                <a:solidFill>
                  <a:srgbClr val="000000"/>
                </a:solidFill>
              </a:rPr>
              <a:t> ∪ ng</a:t>
            </a:r>
            <a:r>
              <a:rPr lang="fr-FR" sz="2800" i="1" baseline="-25000" dirty="0" smtClean="0">
                <a:solidFill>
                  <a:srgbClr val="000000"/>
                </a:solidFill>
              </a:rPr>
              <a:t>2</a:t>
            </a:r>
            <a:r>
              <a:rPr lang="fr-FR" sz="2800" i="1" dirty="0" smtClean="0">
                <a:solidFill>
                  <a:srgbClr val="000000"/>
                </a:solidFill>
              </a:rPr>
              <a:t>          </a:t>
            </a:r>
            <a:r>
              <a:rPr lang="fr-FR" sz="2800" b="1" i="1" dirty="0" smtClean="0"/>
              <a:t>→</a:t>
            </a:r>
            <a:r>
              <a:rPr lang="fr-FR" sz="2800" i="1" dirty="0" smtClean="0">
                <a:solidFill>
                  <a:srgbClr val="000000"/>
                </a:solidFill>
              </a:rPr>
              <a:t>    d</a:t>
            </a:r>
            <a:r>
              <a:rPr lang="fr-FR" sz="2800" i="1" baseline="-25000" dirty="0" smtClean="0">
                <a:solidFill>
                  <a:srgbClr val="000000"/>
                </a:solidFill>
              </a:rPr>
              <a:t>5</a:t>
            </a:r>
            <a:endParaRPr lang="fr-FR" sz="2800" i="1" baseline="-25000" dirty="0">
              <a:solidFill>
                <a:srgbClr val="000000"/>
              </a:solidFill>
            </a:endParaRPr>
          </a:p>
        </p:txBody>
      </p:sp>
      <p:sp>
        <p:nvSpPr>
          <p:cNvPr id="73" name="Flèche courbée vers la droite 72"/>
          <p:cNvSpPr/>
          <p:nvPr/>
        </p:nvSpPr>
        <p:spPr>
          <a:xfrm>
            <a:off x="2280449" y="2826487"/>
            <a:ext cx="617220" cy="2898066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4" name="Flèche courbée vers la droite 73"/>
          <p:cNvSpPr/>
          <p:nvPr/>
        </p:nvSpPr>
        <p:spPr>
          <a:xfrm flipH="1">
            <a:off x="4711105" y="3277094"/>
            <a:ext cx="573527" cy="2447459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681810" y="5362999"/>
            <a:ext cx="487139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2800" i="1" dirty="0" smtClean="0">
                <a:solidFill>
                  <a:srgbClr val="000000"/>
                </a:solidFill>
              </a:rPr>
              <a:t>e</a:t>
            </a:r>
            <a:r>
              <a:rPr lang="fr-FR" sz="2800" i="1" baseline="-25000" dirty="0">
                <a:solidFill>
                  <a:srgbClr val="000000"/>
                </a:solidFill>
              </a:rPr>
              <a:t>5</a:t>
            </a:r>
            <a:r>
              <a:rPr lang="fr-FR" sz="2800" i="1" dirty="0" smtClean="0">
                <a:solidFill>
                  <a:srgbClr val="000000"/>
                </a:solidFill>
              </a:rPr>
              <a:t> :         x</a:t>
            </a:r>
            <a:r>
              <a:rPr lang="fr-FR" sz="2800" i="1" baseline="-25000" dirty="0" smtClean="0">
                <a:solidFill>
                  <a:srgbClr val="000000"/>
                </a:solidFill>
              </a:rPr>
              <a:t>1</a:t>
            </a:r>
            <a:r>
              <a:rPr lang="fr-FR" sz="2800" i="1" dirty="0" smtClean="0">
                <a:solidFill>
                  <a:srgbClr val="000000"/>
                </a:solidFill>
              </a:rPr>
              <a:t>=a </a:t>
            </a:r>
            <a:r>
              <a:rPr lang="fr-FR" sz="2000" i="1" dirty="0">
                <a:solidFill>
                  <a:srgbClr val="000000"/>
                </a:solidFill>
              </a:rPr>
              <a:t>∧</a:t>
            </a:r>
            <a:r>
              <a:rPr lang="fr-FR" sz="2800" i="1" dirty="0" smtClean="0">
                <a:solidFill>
                  <a:srgbClr val="000000"/>
                </a:solidFill>
              </a:rPr>
              <a:t> x</a:t>
            </a:r>
            <a:r>
              <a:rPr lang="fr-FR" sz="2800" i="1" baseline="-25000" dirty="0" smtClean="0">
                <a:solidFill>
                  <a:srgbClr val="000000"/>
                </a:solidFill>
              </a:rPr>
              <a:t>2</a:t>
            </a:r>
            <a:r>
              <a:rPr lang="fr-FR" sz="2800" i="1" dirty="0" smtClean="0">
                <a:solidFill>
                  <a:srgbClr val="000000"/>
                </a:solidFill>
              </a:rPr>
              <a:t>=b         </a:t>
            </a:r>
            <a:r>
              <a:rPr lang="fr-FR" sz="2800" b="1" i="1" dirty="0" smtClean="0"/>
              <a:t>→</a:t>
            </a:r>
            <a:r>
              <a:rPr lang="fr-FR" sz="2800" i="1" dirty="0" smtClean="0">
                <a:solidFill>
                  <a:srgbClr val="000000"/>
                </a:solidFill>
              </a:rPr>
              <a:t>     </a:t>
            </a:r>
            <a:r>
              <a:rPr lang="fr-FR" sz="2800" i="1" dirty="0" smtClean="0">
                <a:solidFill>
                  <a:srgbClr val="0000FF"/>
                </a:solidFill>
              </a:rPr>
              <a:t>2</a:t>
            </a:r>
            <a:endParaRPr lang="fr-FR" sz="2800" i="1" baseline="-25000" dirty="0">
              <a:solidFill>
                <a:srgbClr val="0000FF"/>
              </a:solidFill>
            </a:endParaRPr>
          </a:p>
        </p:txBody>
      </p:sp>
      <p:sp>
        <p:nvSpPr>
          <p:cNvPr id="78" name="Flèche courbée vers la droite 77"/>
          <p:cNvSpPr/>
          <p:nvPr/>
        </p:nvSpPr>
        <p:spPr>
          <a:xfrm flipH="1">
            <a:off x="6553200" y="3550442"/>
            <a:ext cx="985366" cy="2174111"/>
          </a:xfrm>
          <a:custGeom>
            <a:avLst/>
            <a:gdLst/>
            <a:ahLst/>
            <a:cxnLst/>
            <a:rect l="l" t="t" r="r" b="b"/>
            <a:pathLst>
              <a:path w="985366" h="2174111">
                <a:moveTo>
                  <a:pt x="985366" y="0"/>
                </a:moveTo>
                <a:cubicBezTo>
                  <a:pt x="864699" y="0"/>
                  <a:pt x="766879" y="83102"/>
                  <a:pt x="766879" y="185613"/>
                </a:cubicBezTo>
                <a:lnTo>
                  <a:pt x="766879" y="319610"/>
                </a:lnTo>
                <a:cubicBezTo>
                  <a:pt x="766879" y="345238"/>
                  <a:pt x="760765" y="369652"/>
                  <a:pt x="749709" y="391859"/>
                </a:cubicBezTo>
                <a:lnTo>
                  <a:pt x="735309" y="410004"/>
                </a:lnTo>
                <a:lnTo>
                  <a:pt x="735309" y="409899"/>
                </a:lnTo>
                <a:cubicBezTo>
                  <a:pt x="520714" y="409899"/>
                  <a:pt x="316828" y="506313"/>
                  <a:pt x="177133" y="673850"/>
                </a:cubicBezTo>
                <a:cubicBezTo>
                  <a:pt x="76272" y="794814"/>
                  <a:pt x="16008" y="944321"/>
                  <a:pt x="2772" y="1100484"/>
                </a:cubicBezTo>
                <a:lnTo>
                  <a:pt x="382" y="1170813"/>
                </a:lnTo>
                <a:lnTo>
                  <a:pt x="0" y="1166142"/>
                </a:lnTo>
                <a:lnTo>
                  <a:pt x="0" y="1349970"/>
                </a:lnTo>
                <a:cubicBezTo>
                  <a:pt x="0" y="1694815"/>
                  <a:pt x="226830" y="1995987"/>
                  <a:pt x="551482" y="2082198"/>
                </a:cubicBezTo>
                <a:lnTo>
                  <a:pt x="551482" y="2174111"/>
                </a:lnTo>
                <a:lnTo>
                  <a:pt x="735309" y="2014298"/>
                </a:lnTo>
                <a:lnTo>
                  <a:pt x="551482" y="1806457"/>
                </a:lnTo>
                <a:lnTo>
                  <a:pt x="551482" y="1898370"/>
                </a:lnTo>
                <a:cubicBezTo>
                  <a:pt x="267411" y="1822936"/>
                  <a:pt x="58236" y="1582921"/>
                  <a:pt x="10381" y="1293077"/>
                </a:cubicBezTo>
                <a:lnTo>
                  <a:pt x="6941" y="1251015"/>
                </a:lnTo>
                <a:lnTo>
                  <a:pt x="34538" y="1120615"/>
                </a:lnTo>
                <a:cubicBezTo>
                  <a:pt x="117902" y="850547"/>
                  <a:pt x="343005" y="649700"/>
                  <a:pt x="615768" y="603707"/>
                </a:cubicBezTo>
                <a:lnTo>
                  <a:pt x="730311" y="594144"/>
                </a:lnTo>
                <a:lnTo>
                  <a:pt x="749709" y="618587"/>
                </a:lnTo>
                <a:cubicBezTo>
                  <a:pt x="760765" y="640794"/>
                  <a:pt x="766879" y="665208"/>
                  <a:pt x="766879" y="690836"/>
                </a:cubicBezTo>
                <a:lnTo>
                  <a:pt x="766879" y="797521"/>
                </a:lnTo>
                <a:cubicBezTo>
                  <a:pt x="766879" y="900032"/>
                  <a:pt x="864699" y="983134"/>
                  <a:pt x="985366" y="983134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489473" y="3564097"/>
            <a:ext cx="1050072" cy="933939"/>
          </a:xfrm>
          <a:prstGeom prst="rect">
            <a:avLst/>
          </a:prstGeom>
          <a:solidFill>
            <a:schemeClr val="tx1">
              <a:alpha val="3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98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1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10"/>
                            </p:stCondLst>
                            <p:childTnLst>
                              <p:par>
                                <p:cTn id="3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10"/>
                            </p:stCondLst>
                            <p:childTnLst>
                              <p:par>
                                <p:cTn id="4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2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6" grpId="1" animBg="1"/>
      <p:bldP spid="18" grpId="1" animBg="1"/>
      <p:bldP spid="11" grpId="0"/>
      <p:bldP spid="73" grpId="0" animBg="1"/>
      <p:bldP spid="73" grpId="1" animBg="1"/>
      <p:bldP spid="74" grpId="0" animBg="1"/>
      <p:bldP spid="74" grpId="1" animBg="1"/>
      <p:bldP spid="77" grpId="0"/>
      <p:bldP spid="78" grpId="0" animBg="1"/>
      <p:bldP spid="78" grpId="1" animBg="1"/>
      <p:bldP spid="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030" y="15193"/>
            <a:ext cx="8686800" cy="1143000"/>
          </a:xfrm>
        </p:spPr>
        <p:txBody>
          <a:bodyPr>
            <a:normAutofit/>
          </a:bodyPr>
          <a:lstStyle/>
          <a:p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Agile-ABT: La valeur de terminaison</a:t>
            </a:r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67657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0000"/>
                </a:solidFill>
              </a:rPr>
              <a:t>Le </a:t>
            </a:r>
            <a:r>
              <a:rPr lang="fr-FR" sz="2800" i="1" dirty="0"/>
              <a:t>plus fort </a:t>
            </a:r>
            <a:r>
              <a:rPr lang="fr-FR" sz="2800" dirty="0">
                <a:solidFill>
                  <a:srgbClr val="000000"/>
                </a:solidFill>
              </a:rPr>
              <a:t>entre deux ordres est celui associé à la valeur </a:t>
            </a:r>
            <a:r>
              <a:rPr lang="fr-FR" sz="2800" dirty="0" smtClean="0">
                <a:solidFill>
                  <a:srgbClr val="000000"/>
                </a:solidFill>
              </a:rPr>
              <a:t>de terminaison </a:t>
            </a:r>
            <a:r>
              <a:rPr lang="fr-FR" sz="2800" dirty="0" err="1">
                <a:solidFill>
                  <a:srgbClr val="000000"/>
                </a:solidFill>
              </a:rPr>
              <a:t>lexicographiquement</a:t>
            </a:r>
            <a:r>
              <a:rPr lang="fr-FR" sz="2800" dirty="0">
                <a:solidFill>
                  <a:srgbClr val="000000"/>
                </a:solidFill>
              </a:rPr>
              <a:t> </a:t>
            </a:r>
            <a:r>
              <a:rPr lang="fr-FR" sz="2800" i="1" dirty="0" smtClean="0">
                <a:solidFill>
                  <a:srgbClr val="000000"/>
                </a:solidFill>
              </a:rPr>
              <a:t>inférieure. </a:t>
            </a:r>
            <a:endParaRPr lang="fr-FR" dirty="0" smtClean="0">
              <a:solidFill>
                <a:srgbClr val="000000"/>
              </a:solidFill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11</a:t>
            </a:fld>
            <a:endParaRPr lang="en-US"/>
          </a:p>
        </p:txBody>
      </p:sp>
      <p:grpSp>
        <p:nvGrpSpPr>
          <p:cNvPr id="9" name="Grouper 8"/>
          <p:cNvGrpSpPr/>
          <p:nvPr/>
        </p:nvGrpSpPr>
        <p:grpSpPr>
          <a:xfrm>
            <a:off x="801039" y="3456799"/>
            <a:ext cx="7554274" cy="621446"/>
            <a:chOff x="801039" y="3456799"/>
            <a:chExt cx="7554274" cy="621446"/>
          </a:xfrm>
        </p:grpSpPr>
        <p:sp>
          <p:nvSpPr>
            <p:cNvPr id="6" name="ZoneTexte 5"/>
            <p:cNvSpPr txBox="1"/>
            <p:nvPr/>
          </p:nvSpPr>
          <p:spPr>
            <a:xfrm>
              <a:off x="801039" y="3470406"/>
              <a:ext cx="38691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t"/>
              <a:r>
                <a:rPr lang="cs-CZ" sz="2800" i="1" dirty="0" err="1">
                  <a:solidFill>
                    <a:srgbClr val="000000"/>
                  </a:solidFill>
                </a:rPr>
                <a:t>o</a:t>
              </a:r>
              <a:r>
                <a:rPr lang="cs-CZ" sz="2800" i="1" baseline="-25000" dirty="0" err="1">
                  <a:solidFill>
                    <a:srgbClr val="000000"/>
                  </a:solidFill>
                </a:rPr>
                <a:t>i</a:t>
              </a:r>
              <a:r>
                <a:rPr lang="cs-CZ" sz="2800" i="1" baseline="-25000" dirty="0">
                  <a:solidFill>
                    <a:srgbClr val="000000"/>
                  </a:solidFill>
                </a:rPr>
                <a:t> 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dirty="0" smtClean="0">
                  <a:solidFill>
                    <a:srgbClr val="000000"/>
                  </a:solidFill>
                </a:rPr>
                <a:t>= [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 A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1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A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2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A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3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A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4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A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5 </a:t>
              </a:r>
              <a:r>
                <a:rPr lang="cs-CZ" sz="2800" dirty="0" smtClean="0">
                  <a:solidFill>
                    <a:srgbClr val="000000"/>
                  </a:solidFill>
                </a:rPr>
                <a:t>]</a:t>
              </a:r>
              <a:endParaRPr lang="cs-CZ" sz="2800" dirty="0">
                <a:solidFill>
                  <a:srgbClr val="000000"/>
                </a:solidFill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867182" y="3456799"/>
              <a:ext cx="3488131" cy="621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t"/>
              <a:r>
                <a:rPr lang="cs-CZ" sz="2800" i="1" dirty="0" err="1" smtClean="0">
                  <a:solidFill>
                    <a:srgbClr val="000000"/>
                  </a:solidFill>
                </a:rPr>
                <a:t>TV</a:t>
              </a:r>
              <a:r>
                <a:rPr lang="cs-CZ" sz="2800" i="1" baseline="-25000" dirty="0" err="1" smtClean="0">
                  <a:solidFill>
                    <a:srgbClr val="000000"/>
                  </a:solidFill>
                </a:rPr>
                <a:t>i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 </a:t>
              </a:r>
              <a:r>
                <a:rPr lang="cs-CZ" sz="2800" dirty="0" smtClean="0">
                  <a:solidFill>
                    <a:srgbClr val="000000"/>
                  </a:solidFill>
                </a:rPr>
                <a:t>= [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 1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3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2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4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3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dirty="0" smtClean="0">
                  <a:solidFill>
                    <a:srgbClr val="000000"/>
                  </a:solidFill>
                </a:rPr>
                <a:t>]</a:t>
              </a:r>
              <a:endParaRPr lang="cs-CZ" sz="2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er 10"/>
          <p:cNvGrpSpPr/>
          <p:nvPr/>
        </p:nvGrpSpPr>
        <p:grpSpPr>
          <a:xfrm>
            <a:off x="788687" y="4335205"/>
            <a:ext cx="7566626" cy="621446"/>
            <a:chOff x="788687" y="4335205"/>
            <a:chExt cx="7566626" cy="621446"/>
          </a:xfrm>
        </p:grpSpPr>
        <p:sp>
          <p:nvSpPr>
            <p:cNvPr id="14" name="ZoneTexte 13"/>
            <p:cNvSpPr txBox="1"/>
            <p:nvPr/>
          </p:nvSpPr>
          <p:spPr>
            <a:xfrm>
              <a:off x="788687" y="4348812"/>
              <a:ext cx="38814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t"/>
              <a:r>
                <a:rPr lang="cs-CZ" sz="2800" i="1" dirty="0" smtClean="0">
                  <a:solidFill>
                    <a:srgbClr val="000000"/>
                  </a:solidFill>
                </a:rPr>
                <a:t>o</a:t>
              </a:r>
              <a:r>
                <a:rPr lang="cs-CZ" sz="2800" i="1" baseline="-25000" dirty="0">
                  <a:solidFill>
                    <a:srgbClr val="000000"/>
                  </a:solidFill>
                </a:rPr>
                <a:t>j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 </a:t>
              </a:r>
              <a:r>
                <a:rPr lang="cs-CZ" sz="2800" dirty="0" smtClean="0">
                  <a:solidFill>
                    <a:srgbClr val="000000"/>
                  </a:solidFill>
                </a:rPr>
                <a:t>= [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 A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1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A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4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A</a:t>
              </a:r>
              <a:r>
                <a:rPr lang="cs-CZ" sz="2800" i="1" baseline="-25000" dirty="0">
                  <a:solidFill>
                    <a:srgbClr val="000000"/>
                  </a:solidFill>
                </a:rPr>
                <a:t>2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A</a:t>
              </a:r>
              <a:r>
                <a:rPr lang="cs-CZ" sz="2800" i="1" baseline="-25000" dirty="0">
                  <a:solidFill>
                    <a:srgbClr val="000000"/>
                  </a:solidFill>
                </a:rPr>
                <a:t>5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A</a:t>
              </a:r>
              <a:r>
                <a:rPr lang="cs-CZ" sz="2800" i="1" baseline="-25000" dirty="0">
                  <a:solidFill>
                    <a:srgbClr val="000000"/>
                  </a:solidFill>
                </a:rPr>
                <a:t>3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dirty="0" smtClean="0">
                  <a:solidFill>
                    <a:srgbClr val="000000"/>
                  </a:solidFill>
                </a:rPr>
                <a:t>]</a:t>
              </a:r>
              <a:endParaRPr lang="cs-CZ" sz="2800" dirty="0">
                <a:solidFill>
                  <a:srgbClr val="000000"/>
                </a:solidFill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4854831" y="4335205"/>
              <a:ext cx="3500482" cy="621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t"/>
              <a:r>
                <a:rPr lang="cs-CZ" sz="2800" i="1" dirty="0" err="1" smtClean="0">
                  <a:solidFill>
                    <a:srgbClr val="000000"/>
                  </a:solidFill>
                </a:rPr>
                <a:t>TV</a:t>
              </a:r>
              <a:r>
                <a:rPr lang="cs-CZ" sz="2800" i="1" baseline="-25000" dirty="0" err="1">
                  <a:solidFill>
                    <a:srgbClr val="000000"/>
                  </a:solidFill>
                </a:rPr>
                <a:t>j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 </a:t>
              </a:r>
              <a:r>
                <a:rPr lang="cs-CZ" sz="2800" dirty="0" smtClean="0">
                  <a:solidFill>
                    <a:srgbClr val="000000"/>
                  </a:solidFill>
                </a:rPr>
                <a:t>= [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 1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3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5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3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i="1" dirty="0" smtClean="0">
                  <a:solidFill>
                    <a:srgbClr val="000000"/>
                  </a:solidFill>
                </a:rPr>
                <a:t>, 4</a:t>
              </a:r>
              <a:r>
                <a:rPr lang="cs-CZ" sz="2800" i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800" dirty="0" smtClean="0">
                  <a:solidFill>
                    <a:srgbClr val="000000"/>
                  </a:solidFill>
                </a:rPr>
                <a:t>]</a:t>
              </a:r>
              <a:endParaRPr lang="cs-CZ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5789893" y="3242841"/>
            <a:ext cx="409662" cy="1713810"/>
          </a:xfrm>
          <a:prstGeom prst="rect">
            <a:avLst/>
          </a:prstGeom>
          <a:solidFill>
            <a:schemeClr val="accent2">
              <a:lumMod val="75000"/>
              <a:alpha val="3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6201738" y="3242841"/>
            <a:ext cx="409662" cy="1713810"/>
          </a:xfrm>
          <a:prstGeom prst="rect">
            <a:avLst/>
          </a:prstGeom>
          <a:solidFill>
            <a:schemeClr val="accent2">
              <a:lumMod val="75000"/>
              <a:alpha val="3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613585" y="3242841"/>
            <a:ext cx="409662" cy="1713810"/>
          </a:xfrm>
          <a:prstGeom prst="rect">
            <a:avLst/>
          </a:prstGeom>
          <a:solidFill>
            <a:srgbClr val="FA0C09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682770" y="3338426"/>
            <a:ext cx="7510472" cy="635052"/>
          </a:xfrm>
          <a:prstGeom prst="roundRect">
            <a:avLst/>
          </a:prstGeom>
          <a:noFill/>
          <a:ln w="38100" cmpd="sng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89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6" grpId="0" animBg="1"/>
      <p:bldP spid="16" grpId="1" animBg="1"/>
      <p:bldP spid="19" grpId="0" animBg="1"/>
      <p:bldP spid="19" grpId="1" animBg="1"/>
      <p:bldP spid="20" grpId="0" animBg="1"/>
      <p:bldP spid="20" grpId="1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030" y="0"/>
            <a:ext cx="8686800" cy="1008899"/>
          </a:xfrm>
        </p:spPr>
        <p:txBody>
          <a:bodyPr>
            <a:normAutofit/>
          </a:bodyPr>
          <a:lstStyle/>
          <a:p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Agile-ABT</a:t>
            </a:r>
            <a:r>
              <a:rPr lang="fr-FR" sz="3800" dirty="0">
                <a:solidFill>
                  <a:schemeClr val="tx1">
                    <a:lumMod val="75000"/>
                  </a:schemeClr>
                </a:solidFill>
              </a:rPr>
              <a:t>: La cible du </a:t>
            </a:r>
            <a:r>
              <a:rPr lang="fr-FR" sz="3800" dirty="0" err="1">
                <a:solidFill>
                  <a:schemeClr val="tx1">
                    <a:lumMod val="75000"/>
                  </a:schemeClr>
                </a:solidFill>
              </a:rPr>
              <a:t>backtracking</a:t>
            </a:r>
            <a:endParaRPr lang="fr-FR" sz="3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5355191"/>
            <a:ext cx="8229600" cy="884937"/>
          </a:xfrm>
        </p:spPr>
        <p:txBody>
          <a:bodyPr>
            <a:normAutofit lnSpcReduction="10000"/>
          </a:bodyPr>
          <a:lstStyle/>
          <a:p>
            <a:r>
              <a:rPr lang="fr-FR" sz="2800" i="1" dirty="0"/>
              <a:t>La cible du </a:t>
            </a:r>
            <a:r>
              <a:rPr lang="fr-FR" sz="2800" i="1" dirty="0" err="1"/>
              <a:t>backtracking</a:t>
            </a:r>
            <a:r>
              <a:rPr lang="fr-FR" sz="2800" i="1" dirty="0">
                <a:solidFill>
                  <a:srgbClr val="000000"/>
                </a:solidFill>
              </a:rPr>
              <a:t> </a:t>
            </a:r>
            <a:r>
              <a:rPr lang="fr-FR" sz="2800" i="1" dirty="0" smtClean="0">
                <a:solidFill>
                  <a:srgbClr val="000000"/>
                </a:solidFill>
              </a:rPr>
              <a:t>: </a:t>
            </a:r>
            <a:r>
              <a:rPr lang="fr-FR" sz="2800" dirty="0" smtClean="0">
                <a:solidFill>
                  <a:srgbClr val="031B3C"/>
                </a:solidFill>
              </a:rPr>
              <a:t>Minimiser la valeur </a:t>
            </a:r>
            <a:r>
              <a:rPr lang="fr-FR" sz="2800" dirty="0">
                <a:solidFill>
                  <a:srgbClr val="031B3C"/>
                </a:solidFill>
              </a:rPr>
              <a:t>de terminaison.</a:t>
            </a:r>
            <a:endParaRPr lang="fr-FR" sz="2800" dirty="0" smtClean="0">
              <a:solidFill>
                <a:srgbClr val="031B3C"/>
              </a:solidFill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30845"/>
              </p:ext>
            </p:extLst>
          </p:nvPr>
        </p:nvGraphicFramePr>
        <p:xfrm>
          <a:off x="1619585" y="1297151"/>
          <a:ext cx="5029200" cy="2529839"/>
        </p:xfrm>
        <a:graphic>
          <a:graphicData uri="http://schemas.openxmlformats.org/drawingml/2006/table">
            <a:tbl>
              <a:tblPr lastCol="1">
                <a:tableStyleId>{5C22544A-7EE6-4342-B048-85BDC9FD1C3A}</a:tableStyleId>
              </a:tblPr>
              <a:tblGrid>
                <a:gridCol w="3965472"/>
                <a:gridCol w="1063728"/>
              </a:tblGrid>
              <a:tr h="43722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NogoodStore</a:t>
                      </a:r>
                      <a:r>
                        <a:rPr lang="fr-FR" sz="24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24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400" b="0" i="1" baseline="-250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baseline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fr-FR" sz="2400" b="0" i="1" baseline="-250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22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fr-FR" sz="2800" i="1" baseline="-25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r>
                        <a:rPr lang="fr-FR" sz="2800" i="1" dirty="0" smtClean="0">
                          <a:solidFill>
                            <a:srgbClr val="000000"/>
                          </a:solidFill>
                        </a:rPr>
                        <a:t> = a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fr-FR" sz="2800" b="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22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i="1" baseline="0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fr-FR" sz="2800" i="1" baseline="-25000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fr-FR" sz="2800" i="1" dirty="0" smtClean="0">
                          <a:solidFill>
                            <a:srgbClr val="000000"/>
                          </a:solidFill>
                        </a:rPr>
                        <a:t>= b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fr-FR" sz="2800" b="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22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i="1" baseline="0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fr-FR" sz="2800" i="1" baseline="-25000" dirty="0" smtClean="0">
                          <a:solidFill>
                            <a:srgbClr val="000000"/>
                          </a:solidFill>
                        </a:rPr>
                        <a:t>4 </a:t>
                      </a:r>
                      <a:r>
                        <a:rPr lang="fr-FR" sz="2800" i="1" dirty="0" smtClean="0">
                          <a:solidFill>
                            <a:srgbClr val="000000"/>
                          </a:solidFill>
                        </a:rPr>
                        <a:t>= c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fr-FR" sz="2800" b="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22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fr-FR" sz="2800" i="1" baseline="-25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r>
                        <a:rPr lang="fr-FR" sz="2800" i="1" dirty="0" smtClean="0">
                          <a:solidFill>
                            <a:srgbClr val="000000"/>
                          </a:solidFill>
                        </a:rPr>
                        <a:t> = a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fr-FR" sz="2800" b="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Multiplication 8"/>
          <p:cNvSpPr/>
          <p:nvPr/>
        </p:nvSpPr>
        <p:spPr>
          <a:xfrm>
            <a:off x="5933065" y="1833086"/>
            <a:ext cx="388702" cy="440042"/>
          </a:xfrm>
          <a:prstGeom prst="mathMultiply">
            <a:avLst>
              <a:gd name="adj1" fmla="val 15679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10" name="Multiplication 9"/>
          <p:cNvSpPr/>
          <p:nvPr/>
        </p:nvSpPr>
        <p:spPr>
          <a:xfrm>
            <a:off x="5933065" y="2355058"/>
            <a:ext cx="388702" cy="440042"/>
          </a:xfrm>
          <a:prstGeom prst="mathMultiply">
            <a:avLst>
              <a:gd name="adj1" fmla="val 15679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11" name="Multiplication 10"/>
          <p:cNvSpPr/>
          <p:nvPr/>
        </p:nvSpPr>
        <p:spPr>
          <a:xfrm>
            <a:off x="5933065" y="2890685"/>
            <a:ext cx="388702" cy="440042"/>
          </a:xfrm>
          <a:prstGeom prst="mathMultiply">
            <a:avLst>
              <a:gd name="adj1" fmla="val 15679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12" name="Multiplication 11"/>
          <p:cNvSpPr/>
          <p:nvPr/>
        </p:nvSpPr>
        <p:spPr>
          <a:xfrm>
            <a:off x="5905755" y="3416209"/>
            <a:ext cx="388702" cy="440042"/>
          </a:xfrm>
          <a:prstGeom prst="mathMultiply">
            <a:avLst>
              <a:gd name="adj1" fmla="val 15679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359229" y="4551338"/>
            <a:ext cx="396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0000FF"/>
                </a:solidFill>
              </a:rPr>
              <a:t>¬</a:t>
            </a:r>
            <a:r>
              <a:rPr lang="fr-FR" sz="2800" i="1" dirty="0" smtClean="0">
                <a:solidFill>
                  <a:srgbClr val="000000"/>
                </a:solidFill>
              </a:rPr>
              <a:t>(x</a:t>
            </a:r>
            <a:r>
              <a:rPr lang="fr-FR" sz="2800" i="1" baseline="-25000" dirty="0" smtClean="0">
                <a:solidFill>
                  <a:srgbClr val="000000"/>
                </a:solidFill>
              </a:rPr>
              <a:t>1</a:t>
            </a:r>
            <a:r>
              <a:rPr lang="fr-FR" sz="2800" i="1" dirty="0" smtClean="0">
                <a:solidFill>
                  <a:srgbClr val="000000"/>
                </a:solidFill>
              </a:rPr>
              <a:t>=a </a:t>
            </a:r>
            <a:r>
              <a:rPr lang="fr-FR" sz="2000" i="1" dirty="0" smtClean="0">
                <a:solidFill>
                  <a:srgbClr val="0000FF"/>
                </a:solidFill>
              </a:rPr>
              <a:t>∧</a:t>
            </a:r>
            <a:r>
              <a:rPr lang="fr-FR" sz="2800" i="1" dirty="0" smtClean="0">
                <a:solidFill>
                  <a:srgbClr val="000000"/>
                </a:solidFill>
              </a:rPr>
              <a:t> x</a:t>
            </a:r>
            <a:r>
              <a:rPr lang="fr-FR" sz="2800" i="1" baseline="-25000" dirty="0" smtClean="0">
                <a:solidFill>
                  <a:srgbClr val="000000"/>
                </a:solidFill>
              </a:rPr>
              <a:t>2</a:t>
            </a:r>
            <a:r>
              <a:rPr lang="fr-FR" sz="2800" i="1" dirty="0" smtClean="0">
                <a:solidFill>
                  <a:srgbClr val="000000"/>
                </a:solidFill>
              </a:rPr>
              <a:t>=b </a:t>
            </a:r>
            <a:r>
              <a:rPr lang="fr-FR" sz="2000" i="1" dirty="0" smtClean="0">
                <a:solidFill>
                  <a:srgbClr val="0000FF"/>
                </a:solidFill>
              </a:rPr>
              <a:t>∧</a:t>
            </a:r>
            <a:r>
              <a:rPr lang="fr-FR" sz="2800" i="1" dirty="0" smtClean="0">
                <a:solidFill>
                  <a:srgbClr val="000000"/>
                </a:solidFill>
              </a:rPr>
              <a:t> x</a:t>
            </a:r>
            <a:r>
              <a:rPr lang="fr-FR" sz="2800" i="1" baseline="-25000" dirty="0">
                <a:solidFill>
                  <a:srgbClr val="000000"/>
                </a:solidFill>
              </a:rPr>
              <a:t>4</a:t>
            </a:r>
            <a:r>
              <a:rPr lang="fr-FR" sz="2800" i="1" dirty="0" smtClean="0">
                <a:solidFill>
                  <a:srgbClr val="000000"/>
                </a:solidFill>
              </a:rPr>
              <a:t>=c)</a:t>
            </a:r>
            <a:endParaRPr lang="fr-FR" sz="2800" i="1" dirty="0">
              <a:solidFill>
                <a:srgbClr val="00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59229" y="3968377"/>
            <a:ext cx="3523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031B3C"/>
                </a:solidFill>
              </a:rPr>
              <a:t>x</a:t>
            </a:r>
            <a:r>
              <a:rPr lang="fr-FR" sz="2800" i="1" baseline="-25000" dirty="0" smtClean="0">
                <a:solidFill>
                  <a:srgbClr val="031B3C"/>
                </a:solidFill>
              </a:rPr>
              <a:t>1</a:t>
            </a:r>
            <a:r>
              <a:rPr lang="fr-FR" sz="2800" i="1" dirty="0" smtClean="0">
                <a:solidFill>
                  <a:srgbClr val="031B3C"/>
                </a:solidFill>
              </a:rPr>
              <a:t>=a </a:t>
            </a:r>
            <a:r>
              <a:rPr lang="fr-FR" sz="2000" i="1" dirty="0" smtClean="0">
                <a:solidFill>
                  <a:srgbClr val="031B3C"/>
                </a:solidFill>
              </a:rPr>
              <a:t>∧</a:t>
            </a:r>
            <a:r>
              <a:rPr lang="fr-FR" sz="2800" i="1" dirty="0" smtClean="0">
                <a:solidFill>
                  <a:srgbClr val="031B3C"/>
                </a:solidFill>
              </a:rPr>
              <a:t> x</a:t>
            </a:r>
            <a:r>
              <a:rPr lang="fr-FR" sz="2800" i="1" baseline="-25000" dirty="0" smtClean="0">
                <a:solidFill>
                  <a:srgbClr val="031B3C"/>
                </a:solidFill>
              </a:rPr>
              <a:t>2</a:t>
            </a:r>
            <a:r>
              <a:rPr lang="fr-FR" sz="2800" i="1" dirty="0" smtClean="0">
                <a:solidFill>
                  <a:srgbClr val="031B3C"/>
                </a:solidFill>
              </a:rPr>
              <a:t>=b   </a:t>
            </a:r>
            <a:r>
              <a:rPr lang="fr-FR" sz="2800" i="1" dirty="0" smtClean="0">
                <a:solidFill>
                  <a:srgbClr val="0000FF"/>
                </a:solidFill>
              </a:rPr>
              <a:t>       </a:t>
            </a:r>
            <a:r>
              <a:rPr lang="fr-FR" sz="2800" i="1" dirty="0" smtClean="0">
                <a:solidFill>
                  <a:srgbClr val="031B3C"/>
                </a:solidFill>
              </a:rPr>
              <a:t>x</a:t>
            </a:r>
            <a:r>
              <a:rPr lang="fr-FR" sz="2800" i="1" baseline="-25000" dirty="0" smtClean="0">
                <a:solidFill>
                  <a:srgbClr val="031B3C"/>
                </a:solidFill>
              </a:rPr>
              <a:t>4</a:t>
            </a:r>
            <a:r>
              <a:rPr lang="fr-FR" sz="2800" i="1" dirty="0" smtClean="0">
                <a:solidFill>
                  <a:srgbClr val="031B3C"/>
                </a:solidFill>
              </a:rPr>
              <a:t>≠c</a:t>
            </a:r>
            <a:endParaRPr lang="fr-FR" sz="2800" i="1" dirty="0">
              <a:solidFill>
                <a:srgbClr val="031B3C"/>
              </a:solidFill>
            </a:endParaRPr>
          </a:p>
        </p:txBody>
      </p:sp>
      <p:grpSp>
        <p:nvGrpSpPr>
          <p:cNvPr id="23" name="Grouper 22"/>
          <p:cNvGrpSpPr/>
          <p:nvPr/>
        </p:nvGrpSpPr>
        <p:grpSpPr>
          <a:xfrm>
            <a:off x="3072468" y="2890685"/>
            <a:ext cx="3194677" cy="1123725"/>
            <a:chOff x="3127088" y="3819225"/>
            <a:chExt cx="3194677" cy="1123725"/>
          </a:xfrm>
        </p:grpSpPr>
        <p:sp>
          <p:nvSpPr>
            <p:cNvPr id="3" name="Ellipse 2"/>
            <p:cNvSpPr/>
            <p:nvPr/>
          </p:nvSpPr>
          <p:spPr>
            <a:xfrm>
              <a:off x="3127088" y="3819225"/>
              <a:ext cx="1051466" cy="443594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Virage 21"/>
            <p:cNvSpPr/>
            <p:nvPr/>
          </p:nvSpPr>
          <p:spPr>
            <a:xfrm rot="5400000">
              <a:off x="4779078" y="3400262"/>
              <a:ext cx="942162" cy="2143213"/>
            </a:xfrm>
            <a:prstGeom prst="bentArrow">
              <a:avLst>
                <a:gd name="adj1" fmla="val 7469"/>
                <a:gd name="adj2" fmla="val 10272"/>
                <a:gd name="adj3" fmla="val 17473"/>
                <a:gd name="adj4" fmla="val 4375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1611342" y="3968377"/>
            <a:ext cx="1147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>
                <a:solidFill>
                  <a:srgbClr val="031B3C"/>
                </a:solidFill>
              </a:rPr>
              <a:t>ABT:</a:t>
            </a:r>
            <a:endParaRPr lang="fr-FR" sz="28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619585" y="4551338"/>
            <a:ext cx="1747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031B3C"/>
                </a:solidFill>
              </a:rPr>
              <a:t>Agile-ABT</a:t>
            </a:r>
            <a:r>
              <a:rPr lang="fr-FR" sz="2800" i="1" dirty="0">
                <a:solidFill>
                  <a:srgbClr val="031B3C"/>
                </a:solidFill>
              </a:rPr>
              <a:t>:</a:t>
            </a:r>
            <a:endParaRPr lang="fr-FR" sz="2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5320760" y="4028118"/>
            <a:ext cx="61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0000FF"/>
                </a:solidFill>
              </a:rPr>
              <a:t>⟶</a:t>
            </a:r>
            <a:endParaRPr lang="fr-FR" sz="2800" i="1" dirty="0">
              <a:solidFill>
                <a:srgbClr val="031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84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13</a:t>
            </a:fld>
            <a:endParaRPr lang="en-US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3468"/>
            <a:ext cx="8229600" cy="790417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75000"/>
                  </a:schemeClr>
                </a:solidFill>
              </a:rPr>
              <a:t>Agile-ABT: La cible du </a:t>
            </a:r>
            <a:r>
              <a:rPr lang="fr-FR" dirty="0" err="1" smtClean="0">
                <a:solidFill>
                  <a:schemeClr val="tx1">
                    <a:lumMod val="75000"/>
                  </a:schemeClr>
                </a:solidFill>
              </a:rPr>
              <a:t>backtracking</a:t>
            </a:r>
            <a:endParaRPr lang="fr-FR" dirty="0"/>
          </a:p>
        </p:txBody>
      </p:sp>
      <p:grpSp>
        <p:nvGrpSpPr>
          <p:cNvPr id="10" name="Group 9"/>
          <p:cNvGrpSpPr/>
          <p:nvPr/>
        </p:nvGrpSpPr>
        <p:grpSpPr>
          <a:xfrm>
            <a:off x="7444710" y="1971306"/>
            <a:ext cx="1293493" cy="2921501"/>
            <a:chOff x="7444710" y="1971306"/>
            <a:chExt cx="1293493" cy="2921501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7444710" y="3301780"/>
              <a:ext cx="767650" cy="1591027"/>
            </a:xfrm>
            <a:prstGeom prst="roundRect">
              <a:avLst/>
            </a:prstGeom>
            <a:solidFill>
              <a:srgbClr val="FF0000">
                <a:alpha val="3100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8119003" y="1971306"/>
              <a:ext cx="619200" cy="525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49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fr-FR" sz="2400" i="1" spc="-150" dirty="0" smtClean="0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8258719" y="3290491"/>
              <a:ext cx="346369" cy="156966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000000"/>
                  </a:solidFill>
                </a:rPr>
                <a:t>a</a:t>
              </a:r>
            </a:p>
            <a:p>
              <a:r>
                <a:rPr lang="fr-FR" sz="2400" dirty="0" smtClean="0">
                  <a:solidFill>
                    <a:srgbClr val="000000"/>
                  </a:solidFill>
                </a:rPr>
                <a:t>b</a:t>
              </a:r>
            </a:p>
            <a:p>
              <a:r>
                <a:rPr lang="fr-FR" sz="2400" dirty="0" smtClean="0">
                  <a:solidFill>
                    <a:srgbClr val="000000"/>
                  </a:solidFill>
                </a:rPr>
                <a:t>c</a:t>
              </a:r>
            </a:p>
            <a:p>
              <a:r>
                <a:rPr lang="fr-FR" sz="2400" dirty="0" smtClean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580879" y="3289270"/>
              <a:ext cx="76606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i="1" dirty="0">
                  <a:solidFill>
                    <a:srgbClr val="000000"/>
                  </a:solidFill>
                </a:rPr>
                <a:t>x</a:t>
              </a:r>
              <a:r>
                <a:rPr lang="fr-FR" sz="2200" i="1" baseline="-25000" dirty="0" smtClean="0">
                  <a:solidFill>
                    <a:srgbClr val="000000"/>
                  </a:solidFill>
                </a:rPr>
                <a:t>1</a:t>
              </a:r>
              <a:r>
                <a:rPr lang="fr-FR" sz="2200" i="1" dirty="0" smtClean="0">
                  <a:solidFill>
                    <a:srgbClr val="000000"/>
                  </a:solidFill>
                </a:rPr>
                <a:t>=a</a:t>
              </a:r>
              <a:endParaRPr lang="fr-FR" sz="2200" i="1" dirty="0">
                <a:solidFill>
                  <a:srgbClr val="000000"/>
                </a:solidFill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7580879" y="4386415"/>
              <a:ext cx="76606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i="1" dirty="0">
                  <a:solidFill>
                    <a:srgbClr val="000000"/>
                  </a:solidFill>
                </a:rPr>
                <a:t>x</a:t>
              </a:r>
              <a:r>
                <a:rPr lang="fr-FR" sz="2200" i="1" baseline="-25000" dirty="0" smtClean="0">
                  <a:solidFill>
                    <a:srgbClr val="000000"/>
                  </a:solidFill>
                </a:rPr>
                <a:t>1</a:t>
              </a:r>
              <a:r>
                <a:rPr lang="fr-FR" sz="2200" i="1" dirty="0" smtClean="0">
                  <a:solidFill>
                    <a:srgbClr val="000000"/>
                  </a:solidFill>
                </a:rPr>
                <a:t>=a</a:t>
              </a:r>
              <a:endParaRPr lang="fr-FR" sz="2200" i="1" dirty="0">
                <a:solidFill>
                  <a:srgbClr val="000000"/>
                </a:solidFill>
              </a:endParaRPr>
            </a:p>
          </p:txBody>
        </p:sp>
        <p:sp>
          <p:nvSpPr>
            <p:cNvPr id="52" name="Multiplication 51"/>
            <p:cNvSpPr/>
            <p:nvPr/>
          </p:nvSpPr>
          <p:spPr>
            <a:xfrm>
              <a:off x="8217033" y="3333530"/>
              <a:ext cx="394405" cy="443777"/>
            </a:xfrm>
            <a:prstGeom prst="mathMultiply">
              <a:avLst>
                <a:gd name="adj1" fmla="val 14701"/>
              </a:avLst>
            </a:prstGeom>
            <a:solidFill>
              <a:srgbClr val="FF0000">
                <a:alpha val="66000"/>
              </a:srgbClr>
            </a:soli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endParaRPr lang="fr-FR"/>
            </a:p>
          </p:txBody>
        </p:sp>
        <p:sp>
          <p:nvSpPr>
            <p:cNvPr id="53" name="Multiplication 52"/>
            <p:cNvSpPr/>
            <p:nvPr/>
          </p:nvSpPr>
          <p:spPr>
            <a:xfrm>
              <a:off x="8239669" y="4417600"/>
              <a:ext cx="388055" cy="475207"/>
            </a:xfrm>
            <a:prstGeom prst="mathMultiply">
              <a:avLst>
                <a:gd name="adj1" fmla="val 12936"/>
              </a:avLst>
            </a:prstGeom>
            <a:solidFill>
              <a:srgbClr val="FF0000">
                <a:alpha val="66000"/>
              </a:srgbClr>
            </a:soli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endParaRPr lang="fr-FR"/>
            </a:p>
          </p:txBody>
        </p:sp>
        <p:sp>
          <p:nvSpPr>
            <p:cNvPr id="64" name="Multiplication 63"/>
            <p:cNvSpPr/>
            <p:nvPr/>
          </p:nvSpPr>
          <p:spPr>
            <a:xfrm>
              <a:off x="8229733" y="3722582"/>
              <a:ext cx="388055" cy="415496"/>
            </a:xfrm>
            <a:prstGeom prst="mathMultiply">
              <a:avLst>
                <a:gd name="adj1" fmla="val 14700"/>
              </a:avLst>
            </a:prstGeom>
            <a:solidFill>
              <a:srgbClr val="FF0000">
                <a:alpha val="66000"/>
              </a:srgbClr>
            </a:soli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endParaRPr lang="fr-FR"/>
            </a:p>
          </p:txBody>
        </p:sp>
        <p:sp>
          <p:nvSpPr>
            <p:cNvPr id="65" name="Multiplication 64"/>
            <p:cNvSpPr/>
            <p:nvPr/>
          </p:nvSpPr>
          <p:spPr>
            <a:xfrm>
              <a:off x="8217033" y="4079144"/>
              <a:ext cx="388055" cy="433128"/>
            </a:xfrm>
            <a:prstGeom prst="mathMultiply">
              <a:avLst>
                <a:gd name="adj1" fmla="val 14701"/>
              </a:avLst>
            </a:prstGeom>
            <a:solidFill>
              <a:srgbClr val="FF0000">
                <a:alpha val="66000"/>
              </a:srgbClr>
            </a:soli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endParaRPr lang="fr-FR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7592082" y="3667307"/>
              <a:ext cx="76606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i="1" dirty="0" smtClean="0">
                  <a:solidFill>
                    <a:srgbClr val="000000"/>
                  </a:solidFill>
                </a:rPr>
                <a:t>x</a:t>
              </a:r>
              <a:r>
                <a:rPr lang="fr-FR" sz="2200" i="1" baseline="-25000" dirty="0" smtClean="0">
                  <a:solidFill>
                    <a:srgbClr val="000000"/>
                  </a:solidFill>
                </a:rPr>
                <a:t>2</a:t>
              </a:r>
              <a:r>
                <a:rPr lang="fr-FR" sz="2200" i="1" dirty="0" smtClean="0">
                  <a:solidFill>
                    <a:srgbClr val="000000"/>
                  </a:solidFill>
                </a:rPr>
                <a:t>=b</a:t>
              </a:r>
              <a:endParaRPr lang="fr-FR" sz="2200" i="1" dirty="0">
                <a:solidFill>
                  <a:srgbClr val="000000"/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7575096" y="4039100"/>
              <a:ext cx="73837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i="1" dirty="0">
                  <a:solidFill>
                    <a:srgbClr val="000000"/>
                  </a:solidFill>
                </a:rPr>
                <a:t>x</a:t>
              </a:r>
              <a:r>
                <a:rPr lang="fr-FR" sz="2200" i="1" baseline="-25000" dirty="0" smtClean="0">
                  <a:solidFill>
                    <a:srgbClr val="000000"/>
                  </a:solidFill>
                </a:rPr>
                <a:t>4</a:t>
              </a:r>
              <a:r>
                <a:rPr lang="fr-FR" sz="2200" i="1" dirty="0" smtClean="0">
                  <a:solidFill>
                    <a:srgbClr val="000000"/>
                  </a:solidFill>
                </a:rPr>
                <a:t>=</a:t>
              </a:r>
              <a:r>
                <a:rPr lang="fr-FR" sz="2200" i="1" dirty="0">
                  <a:solidFill>
                    <a:srgbClr val="000000"/>
                  </a:solidFill>
                </a:rPr>
                <a:t>c</a:t>
              </a:r>
            </a:p>
          </p:txBody>
        </p:sp>
      </p:grpSp>
      <p:grpSp>
        <p:nvGrpSpPr>
          <p:cNvPr id="71" name="Grouper 70"/>
          <p:cNvGrpSpPr/>
          <p:nvPr/>
        </p:nvGrpSpPr>
        <p:grpSpPr>
          <a:xfrm>
            <a:off x="1599320" y="1187950"/>
            <a:ext cx="5808811" cy="640791"/>
            <a:chOff x="1619585" y="4551338"/>
            <a:chExt cx="5699710" cy="523220"/>
          </a:xfrm>
        </p:grpSpPr>
        <p:sp>
          <p:nvSpPr>
            <p:cNvPr id="72" name="ZoneTexte 71"/>
            <p:cNvSpPr txBox="1"/>
            <p:nvPr/>
          </p:nvSpPr>
          <p:spPr>
            <a:xfrm>
              <a:off x="1619585" y="4551338"/>
              <a:ext cx="17478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i="1" dirty="0" err="1" smtClean="0">
                  <a:solidFill>
                    <a:srgbClr val="031B3C"/>
                  </a:solidFill>
                </a:rPr>
                <a:t>nogood</a:t>
              </a:r>
              <a:r>
                <a:rPr lang="fr-FR" sz="2800" i="1" dirty="0" smtClean="0">
                  <a:solidFill>
                    <a:srgbClr val="031B3C"/>
                  </a:solidFill>
                </a:rPr>
                <a:t>:</a:t>
              </a:r>
              <a:endParaRPr lang="fr-FR" sz="2800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3359229" y="4551338"/>
              <a:ext cx="3960066" cy="427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i="1" dirty="0" smtClean="0">
                  <a:solidFill>
                    <a:srgbClr val="0000FF"/>
                  </a:solidFill>
                </a:rPr>
                <a:t>¬ </a:t>
              </a:r>
              <a:r>
                <a:rPr lang="fr-FR" sz="2800" i="1" dirty="0" smtClean="0">
                  <a:solidFill>
                    <a:srgbClr val="000000"/>
                  </a:solidFill>
                </a:rPr>
                <a:t>(x</a:t>
              </a:r>
              <a:r>
                <a:rPr lang="fr-FR" sz="2800" i="1" baseline="-25000" dirty="0" smtClean="0">
                  <a:solidFill>
                    <a:srgbClr val="000000"/>
                  </a:solidFill>
                </a:rPr>
                <a:t>1</a:t>
              </a:r>
              <a:r>
                <a:rPr lang="fr-FR" sz="2800" i="1" dirty="0" smtClean="0">
                  <a:solidFill>
                    <a:srgbClr val="000000"/>
                  </a:solidFill>
                </a:rPr>
                <a:t>=a </a:t>
              </a:r>
              <a:r>
                <a:rPr lang="fr-FR" sz="2000" i="1" dirty="0" smtClean="0">
                  <a:solidFill>
                    <a:srgbClr val="0000FF"/>
                  </a:solidFill>
                </a:rPr>
                <a:t>∧</a:t>
              </a:r>
              <a:r>
                <a:rPr lang="fr-FR" sz="2800" i="1" dirty="0" smtClean="0">
                  <a:solidFill>
                    <a:srgbClr val="000000"/>
                  </a:solidFill>
                </a:rPr>
                <a:t> x</a:t>
              </a:r>
              <a:r>
                <a:rPr lang="fr-FR" sz="2800" i="1" baseline="-25000" dirty="0" smtClean="0">
                  <a:solidFill>
                    <a:srgbClr val="000000"/>
                  </a:solidFill>
                </a:rPr>
                <a:t>2</a:t>
              </a:r>
              <a:r>
                <a:rPr lang="fr-FR" sz="2800" i="1" dirty="0" smtClean="0">
                  <a:solidFill>
                    <a:srgbClr val="000000"/>
                  </a:solidFill>
                </a:rPr>
                <a:t>=b </a:t>
              </a:r>
              <a:r>
                <a:rPr lang="fr-FR" sz="2000" i="1" dirty="0" smtClean="0">
                  <a:solidFill>
                    <a:srgbClr val="0000FF"/>
                  </a:solidFill>
                </a:rPr>
                <a:t>∧  </a:t>
              </a:r>
              <a:r>
                <a:rPr lang="fr-FR" sz="2800" i="1" dirty="0" smtClean="0">
                  <a:solidFill>
                    <a:srgbClr val="000000"/>
                  </a:solidFill>
                </a:rPr>
                <a:t>x</a:t>
              </a:r>
              <a:r>
                <a:rPr lang="fr-FR" sz="2800" i="1" baseline="-25000" dirty="0" smtClean="0">
                  <a:solidFill>
                    <a:srgbClr val="000000"/>
                  </a:solidFill>
                </a:rPr>
                <a:t>4</a:t>
              </a:r>
              <a:r>
                <a:rPr lang="fr-FR" sz="2800" i="1" dirty="0" smtClean="0">
                  <a:solidFill>
                    <a:srgbClr val="000000"/>
                  </a:solidFill>
                </a:rPr>
                <a:t>=c )</a:t>
              </a:r>
              <a:endParaRPr lang="fr-FR" sz="2800" i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1927647" y="5311914"/>
            <a:ext cx="1806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i="1" dirty="0" smtClean="0">
                <a:solidFill>
                  <a:srgbClr val="000000"/>
                </a:solidFill>
              </a:rPr>
              <a:t>e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2 </a:t>
            </a:r>
            <a:r>
              <a:rPr lang="fr-FR" sz="2200" i="1" dirty="0" smtClean="0">
                <a:solidFill>
                  <a:srgbClr val="000000"/>
                </a:solidFill>
              </a:rPr>
              <a:t>: </a:t>
            </a:r>
            <a:r>
              <a:rPr lang="fr-FR" sz="2200" i="1" dirty="0">
                <a:solidFill>
                  <a:srgbClr val="000000"/>
                </a:solidFill>
              </a:rPr>
              <a:t>x</a:t>
            </a:r>
            <a:r>
              <a:rPr lang="fr-FR" sz="2200" i="1" baseline="-25000" dirty="0">
                <a:solidFill>
                  <a:srgbClr val="000000"/>
                </a:solidFill>
              </a:rPr>
              <a:t>1</a:t>
            </a:r>
            <a:r>
              <a:rPr lang="fr-FR" sz="2200" i="1" dirty="0">
                <a:solidFill>
                  <a:srgbClr val="000000"/>
                </a:solidFill>
              </a:rPr>
              <a:t>=</a:t>
            </a:r>
            <a:r>
              <a:rPr lang="fr-FR" sz="2200" i="1" dirty="0" smtClean="0">
                <a:solidFill>
                  <a:srgbClr val="000000"/>
                </a:solidFill>
              </a:rPr>
              <a:t>a ⟶ 3</a:t>
            </a:r>
            <a:endParaRPr lang="fr-FR" sz="2200" i="1" dirty="0">
              <a:solidFill>
                <a:srgbClr val="000000"/>
              </a:solidFill>
            </a:endParaRPr>
          </a:p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75" name="ZoneTexte 74"/>
          <p:cNvSpPr txBox="1"/>
          <p:nvPr/>
        </p:nvSpPr>
        <p:spPr>
          <a:xfrm>
            <a:off x="71996" y="5311914"/>
            <a:ext cx="1680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i="1" dirty="0" smtClean="0">
                <a:solidFill>
                  <a:srgbClr val="000000"/>
                </a:solidFill>
              </a:rPr>
              <a:t>e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1 </a:t>
            </a:r>
            <a:r>
              <a:rPr lang="fr-FR" sz="2200" i="1" dirty="0" smtClean="0">
                <a:solidFill>
                  <a:srgbClr val="000000"/>
                </a:solidFill>
              </a:rPr>
              <a:t>:      [] ⟶ 4</a:t>
            </a:r>
            <a:endParaRPr lang="fr-FR" sz="2200" i="1" dirty="0">
              <a:solidFill>
                <a:srgbClr val="000000"/>
              </a:solidFill>
            </a:endParaRPr>
          </a:p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3783150" y="5311914"/>
            <a:ext cx="1892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i="1" dirty="0" smtClean="0">
                <a:solidFill>
                  <a:srgbClr val="000000"/>
                </a:solidFill>
              </a:rPr>
              <a:t>e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3 </a:t>
            </a:r>
            <a:r>
              <a:rPr lang="fr-FR" sz="2200" i="1" dirty="0" smtClean="0">
                <a:solidFill>
                  <a:srgbClr val="000000"/>
                </a:solidFill>
              </a:rPr>
              <a:t>: </a:t>
            </a:r>
            <a:r>
              <a:rPr lang="fr-FR" sz="2200" i="1" dirty="0">
                <a:solidFill>
                  <a:srgbClr val="000000"/>
                </a:solidFill>
              </a:rPr>
              <a:t>x</a:t>
            </a:r>
            <a:r>
              <a:rPr lang="fr-FR" sz="2200" i="1" baseline="-25000" dirty="0">
                <a:solidFill>
                  <a:srgbClr val="000000"/>
                </a:solidFill>
              </a:rPr>
              <a:t>1</a:t>
            </a:r>
            <a:r>
              <a:rPr lang="fr-FR" sz="2200" i="1" dirty="0">
                <a:solidFill>
                  <a:srgbClr val="000000"/>
                </a:solidFill>
              </a:rPr>
              <a:t>=</a:t>
            </a:r>
            <a:r>
              <a:rPr lang="fr-FR" sz="2200" i="1" dirty="0" smtClean="0">
                <a:solidFill>
                  <a:srgbClr val="000000"/>
                </a:solidFill>
              </a:rPr>
              <a:t>a ⟶ 3</a:t>
            </a:r>
            <a:endParaRPr lang="fr-FR" sz="2200" i="1" dirty="0">
              <a:solidFill>
                <a:srgbClr val="000000"/>
              </a:solidFill>
            </a:endParaRPr>
          </a:p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77" name="ZoneTexte 76"/>
          <p:cNvSpPr txBox="1"/>
          <p:nvPr/>
        </p:nvSpPr>
        <p:spPr>
          <a:xfrm>
            <a:off x="5675228" y="5311914"/>
            <a:ext cx="1680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i="1" dirty="0" smtClean="0">
                <a:solidFill>
                  <a:srgbClr val="000000"/>
                </a:solidFill>
              </a:rPr>
              <a:t>e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4 </a:t>
            </a:r>
            <a:r>
              <a:rPr lang="fr-FR" sz="2200" i="1" dirty="0" smtClean="0">
                <a:solidFill>
                  <a:srgbClr val="000000"/>
                </a:solidFill>
              </a:rPr>
              <a:t>: x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3</a:t>
            </a:r>
            <a:r>
              <a:rPr lang="fr-FR" sz="2200" i="1" dirty="0" smtClean="0">
                <a:solidFill>
                  <a:srgbClr val="000000"/>
                </a:solidFill>
              </a:rPr>
              <a:t>=</a:t>
            </a:r>
            <a:r>
              <a:rPr lang="fr-FR" sz="2200" i="1" dirty="0">
                <a:solidFill>
                  <a:srgbClr val="000000"/>
                </a:solidFill>
              </a:rPr>
              <a:t>c</a:t>
            </a:r>
            <a:r>
              <a:rPr lang="fr-FR" sz="2200" i="1" dirty="0" smtClean="0">
                <a:solidFill>
                  <a:srgbClr val="000000"/>
                </a:solidFill>
              </a:rPr>
              <a:t> ⟶ 2</a:t>
            </a:r>
            <a:endParaRPr lang="fr-FR" sz="2200" i="1" dirty="0">
              <a:solidFill>
                <a:srgbClr val="000000"/>
              </a:solidFill>
            </a:endParaRPr>
          </a:p>
          <a:p>
            <a:r>
              <a:rPr lang="fr-FR" dirty="0" smtClean="0"/>
              <a:t>  </a:t>
            </a:r>
            <a:endParaRPr lang="fr-FR" dirty="0"/>
          </a:p>
        </p:txBody>
      </p:sp>
      <p:grpSp>
        <p:nvGrpSpPr>
          <p:cNvPr id="5" name="Group 4"/>
          <p:cNvGrpSpPr/>
          <p:nvPr/>
        </p:nvGrpSpPr>
        <p:grpSpPr>
          <a:xfrm>
            <a:off x="508700" y="1977834"/>
            <a:ext cx="6692818" cy="2882317"/>
            <a:chOff x="508700" y="1977834"/>
            <a:chExt cx="6692818" cy="2882317"/>
          </a:xfrm>
        </p:grpSpPr>
        <p:sp>
          <p:nvSpPr>
            <p:cNvPr id="29" name="Ellipse 28"/>
            <p:cNvSpPr/>
            <p:nvPr/>
          </p:nvSpPr>
          <p:spPr>
            <a:xfrm>
              <a:off x="4370718" y="1977834"/>
              <a:ext cx="619200" cy="55441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49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fr-FR" sz="2400" i="1" spc="-150" dirty="0" smtClean="0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1" name="Ellipse 30"/>
            <p:cNvSpPr/>
            <p:nvPr/>
          </p:nvSpPr>
          <p:spPr>
            <a:xfrm>
              <a:off x="2545964" y="1977834"/>
              <a:ext cx="619200" cy="525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49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fr-FR" sz="2400" i="1" spc="-150" dirty="0" smtClean="0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 smtClean="0">
                  <a:solidFill>
                    <a:srgbClr val="000000"/>
                  </a:solidFill>
                </a:rPr>
                <a:t>2</a:t>
              </a:r>
              <a:endParaRPr lang="fr-FR" sz="2400" i="1" spc="-15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>
              <a:off x="608322" y="1977834"/>
              <a:ext cx="619200" cy="525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49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fr-FR" sz="2400" i="1" spc="-150" dirty="0" smtClean="0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 smtClean="0">
                  <a:solidFill>
                    <a:srgbClr val="000000"/>
                  </a:solidFill>
                </a:rPr>
                <a:t>1</a:t>
              </a:r>
              <a:endParaRPr lang="fr-FR" sz="2400" i="1" spc="-15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6251916" y="1977834"/>
              <a:ext cx="619200" cy="525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49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fr-FR" sz="2400" i="1" spc="-150" dirty="0" smtClean="0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6121518" y="2520964"/>
              <a:ext cx="10800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1">
              <a:spAutoFit/>
            </a:bodyPr>
            <a:lstStyle/>
            <a:p>
              <a:r>
                <a:rPr lang="fr-FR" sz="2400" i="1" dirty="0">
                  <a:solidFill>
                    <a:srgbClr val="000000"/>
                  </a:solidFill>
                </a:rPr>
                <a:t>x</a:t>
              </a:r>
              <a:r>
                <a:rPr lang="fr-FR" sz="2400" i="1" baseline="-10000" dirty="0" smtClean="0">
                  <a:solidFill>
                    <a:srgbClr val="000000"/>
                  </a:solidFill>
                </a:rPr>
                <a:t>4</a:t>
              </a:r>
              <a:r>
                <a:rPr lang="fr-FR" sz="2400" i="1" dirty="0" smtClean="0">
                  <a:solidFill>
                    <a:srgbClr val="000000"/>
                  </a:solidFill>
                </a:rPr>
                <a:t>=c</a:t>
              </a:r>
              <a:endParaRPr lang="fr-FR" sz="2400" i="1" dirty="0">
                <a:solidFill>
                  <a:srgbClr val="000000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08700" y="2348583"/>
              <a:ext cx="6250271" cy="2511568"/>
              <a:chOff x="508700" y="2348583"/>
              <a:chExt cx="6250271" cy="2511568"/>
            </a:xfrm>
          </p:grpSpPr>
          <p:sp>
            <p:nvSpPr>
              <p:cNvPr id="40" name="ZoneTexte 39"/>
              <p:cNvSpPr txBox="1"/>
              <p:nvPr/>
            </p:nvSpPr>
            <p:spPr>
              <a:xfrm>
                <a:off x="508700" y="2492061"/>
                <a:ext cx="10800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1">
                <a:spAutoFit/>
              </a:bodyPr>
              <a:lstStyle/>
              <a:p>
                <a:r>
                  <a:rPr lang="fr-FR" sz="2400" i="1" dirty="0">
                    <a:solidFill>
                      <a:srgbClr val="000000"/>
                    </a:solidFill>
                  </a:rPr>
                  <a:t>x</a:t>
                </a:r>
                <a:r>
                  <a:rPr lang="fr-FR" sz="2400" i="1" baseline="-10000" dirty="0" smtClean="0">
                    <a:solidFill>
                      <a:srgbClr val="000000"/>
                    </a:solidFill>
                  </a:rPr>
                  <a:t>1</a:t>
                </a:r>
                <a:r>
                  <a:rPr lang="fr-FR" sz="2400" i="1" dirty="0" smtClean="0">
                    <a:solidFill>
                      <a:srgbClr val="000000"/>
                    </a:solidFill>
                  </a:rPr>
                  <a:t>=a</a:t>
                </a:r>
                <a:endParaRPr lang="fr-FR" sz="240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ZoneTexte 40"/>
              <p:cNvSpPr txBox="1"/>
              <p:nvPr/>
            </p:nvSpPr>
            <p:spPr>
              <a:xfrm>
                <a:off x="821869" y="3290491"/>
                <a:ext cx="346369" cy="1569660"/>
              </a:xfrm>
              <a:prstGeom prst="rect">
                <a:avLst/>
              </a:prstGeom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a</a:t>
                </a:r>
              </a:p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b</a:t>
                </a:r>
              </a:p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c</a:t>
                </a:r>
              </a:p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42" name="ZoneTexte 41"/>
              <p:cNvSpPr txBox="1"/>
              <p:nvPr/>
            </p:nvSpPr>
            <p:spPr>
              <a:xfrm>
                <a:off x="2685680" y="3290491"/>
                <a:ext cx="346369" cy="1569660"/>
              </a:xfrm>
              <a:prstGeom prst="rect">
                <a:avLst/>
              </a:prstGeom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a</a:t>
                </a:r>
              </a:p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b</a:t>
                </a:r>
              </a:p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c</a:t>
                </a:r>
              </a:p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43" name="ZoneTexte 42"/>
              <p:cNvSpPr txBox="1"/>
              <p:nvPr/>
            </p:nvSpPr>
            <p:spPr>
              <a:xfrm>
                <a:off x="4510434" y="3290491"/>
                <a:ext cx="346369" cy="1569660"/>
              </a:xfrm>
              <a:prstGeom prst="rect">
                <a:avLst/>
              </a:prstGeom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a</a:t>
                </a:r>
              </a:p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b</a:t>
                </a:r>
              </a:p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c</a:t>
                </a:r>
              </a:p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44" name="ZoneTexte 43"/>
              <p:cNvSpPr txBox="1"/>
              <p:nvPr/>
            </p:nvSpPr>
            <p:spPr>
              <a:xfrm>
                <a:off x="6391632" y="3290491"/>
                <a:ext cx="346369" cy="1569660"/>
              </a:xfrm>
              <a:prstGeom prst="rect">
                <a:avLst/>
              </a:prstGeom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a</a:t>
                </a:r>
              </a:p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b</a:t>
                </a:r>
              </a:p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c</a:t>
                </a:r>
              </a:p>
              <a:p>
                <a:r>
                  <a:rPr lang="fr-FR" sz="2400" dirty="0" smtClean="0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46" name="ZoneTexte 45"/>
              <p:cNvSpPr txBox="1"/>
              <p:nvPr/>
            </p:nvSpPr>
            <p:spPr>
              <a:xfrm>
                <a:off x="1951810" y="3290491"/>
                <a:ext cx="76606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200" i="1" dirty="0">
                    <a:solidFill>
                      <a:srgbClr val="000000"/>
                    </a:solidFill>
                  </a:rPr>
                  <a:t>x</a:t>
                </a:r>
                <a:r>
                  <a:rPr lang="fr-FR" sz="2200" i="1" baseline="-25000" dirty="0" smtClean="0">
                    <a:solidFill>
                      <a:srgbClr val="000000"/>
                    </a:solidFill>
                  </a:rPr>
                  <a:t>1</a:t>
                </a:r>
                <a:r>
                  <a:rPr lang="fr-FR" sz="2200" i="1" dirty="0" smtClean="0">
                    <a:solidFill>
                      <a:srgbClr val="000000"/>
                    </a:solidFill>
                  </a:rPr>
                  <a:t>=a</a:t>
                </a:r>
                <a:endParaRPr lang="fr-FR" sz="220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ZoneTexte 46"/>
              <p:cNvSpPr txBox="1"/>
              <p:nvPr/>
            </p:nvSpPr>
            <p:spPr>
              <a:xfrm>
                <a:off x="3832594" y="3290491"/>
                <a:ext cx="76606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200" i="1" dirty="0">
                    <a:solidFill>
                      <a:srgbClr val="000000"/>
                    </a:solidFill>
                  </a:rPr>
                  <a:t>x</a:t>
                </a:r>
                <a:r>
                  <a:rPr lang="fr-FR" sz="2200" i="1" baseline="-25000" dirty="0" smtClean="0">
                    <a:solidFill>
                      <a:srgbClr val="000000"/>
                    </a:solidFill>
                  </a:rPr>
                  <a:t>1</a:t>
                </a:r>
                <a:r>
                  <a:rPr lang="fr-FR" sz="2200" i="1" dirty="0" smtClean="0">
                    <a:solidFill>
                      <a:srgbClr val="000000"/>
                    </a:solidFill>
                  </a:rPr>
                  <a:t>=a</a:t>
                </a:r>
                <a:endParaRPr lang="fr-FR" sz="220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Multiplication 49"/>
              <p:cNvSpPr/>
              <p:nvPr/>
            </p:nvSpPr>
            <p:spPr>
              <a:xfrm>
                <a:off x="2658105" y="3346230"/>
                <a:ext cx="388055" cy="447820"/>
              </a:xfrm>
              <a:prstGeom prst="mathMultiply">
                <a:avLst>
                  <a:gd name="adj1" fmla="val 15681"/>
                </a:avLst>
              </a:prstGeom>
              <a:solidFill>
                <a:srgbClr val="FF0000">
                  <a:alpha val="66000"/>
                </a:srgbClr>
              </a:solidFill>
              <a:ln>
                <a:noFill/>
              </a:ln>
              <a:effectLst>
                <a:outerShdw blurRad="40005" dist="22987" dir="5400000" algn="tl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 h="254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Multiplication 50"/>
              <p:cNvSpPr/>
              <p:nvPr/>
            </p:nvSpPr>
            <p:spPr>
              <a:xfrm>
                <a:off x="4474451" y="3339880"/>
                <a:ext cx="388702" cy="440042"/>
              </a:xfrm>
              <a:prstGeom prst="mathMultiply">
                <a:avLst>
                  <a:gd name="adj1" fmla="val 15679"/>
                </a:avLst>
              </a:prstGeom>
              <a:solidFill>
                <a:srgbClr val="FF0000">
                  <a:alpha val="66000"/>
                </a:srgbClr>
              </a:solidFill>
              <a:ln>
                <a:noFill/>
              </a:ln>
              <a:effectLst>
                <a:outerShdw blurRad="40005" dist="22987" dir="5400000" algn="tl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 h="254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ZoneTexte 56"/>
              <p:cNvSpPr txBox="1"/>
              <p:nvPr/>
            </p:nvSpPr>
            <p:spPr>
              <a:xfrm>
                <a:off x="2310986" y="2492061"/>
                <a:ext cx="10800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1">
                <a:spAutoFit/>
              </a:bodyPr>
              <a:lstStyle/>
              <a:p>
                <a:r>
                  <a:rPr lang="fr-FR" sz="2400" i="1" dirty="0" smtClean="0">
                    <a:solidFill>
                      <a:srgbClr val="000000"/>
                    </a:solidFill>
                  </a:rPr>
                  <a:t>x</a:t>
                </a:r>
                <a:r>
                  <a:rPr lang="fr-FR" sz="2400" i="1" baseline="-10000" dirty="0">
                    <a:solidFill>
                      <a:srgbClr val="000000"/>
                    </a:solidFill>
                  </a:rPr>
                  <a:t>2</a:t>
                </a:r>
                <a:r>
                  <a:rPr lang="fr-FR" sz="2400" i="1" dirty="0" smtClean="0">
                    <a:solidFill>
                      <a:srgbClr val="000000"/>
                    </a:solidFill>
                  </a:rPr>
                  <a:t>=b</a:t>
                </a:r>
                <a:endParaRPr lang="fr-FR" sz="240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ZoneTexte 57"/>
              <p:cNvSpPr txBox="1"/>
              <p:nvPr/>
            </p:nvSpPr>
            <p:spPr>
              <a:xfrm>
                <a:off x="4191770" y="2526268"/>
                <a:ext cx="10800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1">
                <a:spAutoFit/>
              </a:bodyPr>
              <a:lstStyle/>
              <a:p>
                <a:r>
                  <a:rPr lang="fr-FR" sz="2400" i="1" dirty="0" smtClean="0">
                    <a:solidFill>
                      <a:srgbClr val="000000"/>
                    </a:solidFill>
                  </a:rPr>
                  <a:t>x</a:t>
                </a:r>
                <a:r>
                  <a:rPr lang="fr-FR" sz="2400" i="1" baseline="-10000" dirty="0" smtClean="0">
                    <a:solidFill>
                      <a:srgbClr val="000000"/>
                    </a:solidFill>
                  </a:rPr>
                  <a:t>3</a:t>
                </a:r>
                <a:r>
                  <a:rPr lang="fr-FR" sz="2400" i="1" dirty="0" smtClean="0">
                    <a:solidFill>
                      <a:srgbClr val="000000"/>
                    </a:solidFill>
                  </a:rPr>
                  <a:t>=b</a:t>
                </a:r>
                <a:endParaRPr lang="fr-FR" sz="240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>
                <a:off x="5724672" y="3301780"/>
                <a:ext cx="76606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200" i="1" dirty="0">
                    <a:solidFill>
                      <a:srgbClr val="000000"/>
                    </a:solidFill>
                  </a:rPr>
                  <a:t>x</a:t>
                </a:r>
                <a:r>
                  <a:rPr lang="fr-FR" sz="2200" i="1" baseline="-25000" dirty="0" smtClean="0">
                    <a:solidFill>
                      <a:srgbClr val="000000"/>
                    </a:solidFill>
                  </a:rPr>
                  <a:t>3</a:t>
                </a:r>
                <a:r>
                  <a:rPr lang="fr-FR" sz="2200" i="1" dirty="0" smtClean="0">
                    <a:solidFill>
                      <a:srgbClr val="000000"/>
                    </a:solidFill>
                  </a:rPr>
                  <a:t>=b</a:t>
                </a:r>
                <a:endParaRPr lang="fr-FR" sz="220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1" name="ZoneTexte 60"/>
              <p:cNvSpPr txBox="1"/>
              <p:nvPr/>
            </p:nvSpPr>
            <p:spPr>
              <a:xfrm>
                <a:off x="5724672" y="3652732"/>
                <a:ext cx="76606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200" i="1" dirty="0">
                    <a:solidFill>
                      <a:srgbClr val="000000"/>
                    </a:solidFill>
                  </a:rPr>
                  <a:t>x</a:t>
                </a:r>
                <a:r>
                  <a:rPr lang="fr-FR" sz="2200" i="1" baseline="-25000" dirty="0" smtClean="0">
                    <a:solidFill>
                      <a:srgbClr val="000000"/>
                    </a:solidFill>
                  </a:rPr>
                  <a:t>3</a:t>
                </a:r>
                <a:r>
                  <a:rPr lang="fr-FR" sz="2200" i="1" dirty="0" smtClean="0">
                    <a:solidFill>
                      <a:srgbClr val="000000"/>
                    </a:solidFill>
                  </a:rPr>
                  <a:t>=</a:t>
                </a:r>
                <a:r>
                  <a:rPr lang="fr-FR" sz="2200" i="1" dirty="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62" name="Multiplication 61"/>
              <p:cNvSpPr/>
              <p:nvPr/>
            </p:nvSpPr>
            <p:spPr>
              <a:xfrm>
                <a:off x="6349946" y="3339880"/>
                <a:ext cx="409025" cy="463616"/>
              </a:xfrm>
              <a:prstGeom prst="mathMultiply">
                <a:avLst>
                  <a:gd name="adj1" fmla="val 12936"/>
                </a:avLst>
              </a:prstGeom>
              <a:solidFill>
                <a:srgbClr val="FF0000">
                  <a:alpha val="66000"/>
                </a:srgbClr>
              </a:solidFill>
              <a:ln>
                <a:noFill/>
              </a:ln>
              <a:effectLst>
                <a:outerShdw blurRad="40005" dist="22987" dir="5400000" algn="tl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 h="254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Multiplication 62"/>
              <p:cNvSpPr/>
              <p:nvPr/>
            </p:nvSpPr>
            <p:spPr>
              <a:xfrm>
                <a:off x="6353229" y="3684482"/>
                <a:ext cx="405742" cy="463201"/>
              </a:xfrm>
              <a:prstGeom prst="mathMultiply">
                <a:avLst>
                  <a:gd name="adj1" fmla="val 14701"/>
                </a:avLst>
              </a:prstGeom>
              <a:solidFill>
                <a:srgbClr val="FF0000">
                  <a:alpha val="66000"/>
                </a:srgbClr>
              </a:solidFill>
              <a:ln>
                <a:noFill/>
              </a:ln>
              <a:effectLst>
                <a:outerShdw blurRad="40005" dist="22987" dir="5400000" algn="tl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 h="254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1420162" y="2348583"/>
                <a:ext cx="1846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083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86 -0.00046 L -0.20979 -0.00046 " pathEditMode="relative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4815 L 0.34219 -0.41505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-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4792 L 0.13229 -0.3483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1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4815 L -0.07518 -0.29514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3" y="-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4838 L -0.27049 -0.2261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33" y="-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5" grpId="0"/>
      <p:bldP spid="76" grpId="0"/>
      <p:bldP spid="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14</a:t>
            </a:fld>
            <a:endParaRPr lang="en-US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3468"/>
            <a:ext cx="8229600" cy="790417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75000"/>
                  </a:schemeClr>
                </a:solidFill>
              </a:rPr>
              <a:t>Agile-ABT: La cible du </a:t>
            </a:r>
            <a:r>
              <a:rPr lang="fr-FR" dirty="0" err="1" smtClean="0">
                <a:solidFill>
                  <a:schemeClr val="tx1">
                    <a:lumMod val="75000"/>
                  </a:schemeClr>
                </a:solidFill>
              </a:rPr>
              <a:t>backtracking</a:t>
            </a:r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011301"/>
              </p:ext>
            </p:extLst>
          </p:nvPr>
        </p:nvGraphicFramePr>
        <p:xfrm>
          <a:off x="402580" y="1900654"/>
          <a:ext cx="8569021" cy="478512"/>
        </p:xfrm>
        <a:graphic>
          <a:graphicData uri="http://schemas.openxmlformats.org/drawingml/2006/table">
            <a:tbl>
              <a:tblPr lastCol="1">
                <a:tableStyleId>{5C22544A-7EE6-4342-B048-85BDC9FD1C3A}</a:tableStyleId>
              </a:tblPr>
              <a:tblGrid>
                <a:gridCol w="1787650"/>
                <a:gridCol w="3230274"/>
                <a:gridCol w="3551097"/>
              </a:tblGrid>
              <a:tr h="4785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 smtClean="0">
                          <a:solidFill>
                            <a:srgbClr val="000000"/>
                          </a:solidFill>
                        </a:rPr>
                        <a:t>La cible</a:t>
                      </a:r>
                      <a:endParaRPr lang="fr-FR" sz="2400" b="0" i="1" baseline="-250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 smtClean="0">
                          <a:solidFill>
                            <a:srgbClr val="000000"/>
                          </a:solidFill>
                        </a:rPr>
                        <a:t>L’ordre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 smtClean="0">
                          <a:solidFill>
                            <a:srgbClr val="000000"/>
                          </a:solidFill>
                        </a:rPr>
                        <a:t>La</a:t>
                      </a:r>
                      <a:r>
                        <a:rPr lang="fr-FR" sz="2400" b="0" i="1" baseline="0" dirty="0" smtClean="0">
                          <a:solidFill>
                            <a:srgbClr val="000000"/>
                          </a:solidFill>
                        </a:rPr>
                        <a:t> valeur de terminaison</a:t>
                      </a:r>
                      <a:endParaRPr lang="fr-FR" sz="2400" b="0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er 5"/>
          <p:cNvGrpSpPr/>
          <p:nvPr/>
        </p:nvGrpSpPr>
        <p:grpSpPr>
          <a:xfrm>
            <a:off x="1599320" y="1187950"/>
            <a:ext cx="5808811" cy="640791"/>
            <a:chOff x="1619585" y="4551338"/>
            <a:chExt cx="5699710" cy="523220"/>
          </a:xfrm>
        </p:grpSpPr>
        <p:sp>
          <p:nvSpPr>
            <p:cNvPr id="22" name="ZoneTexte 21"/>
            <p:cNvSpPr txBox="1"/>
            <p:nvPr/>
          </p:nvSpPr>
          <p:spPr>
            <a:xfrm>
              <a:off x="1619585" y="4551338"/>
              <a:ext cx="17478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i="1" dirty="0" err="1" smtClean="0">
                  <a:solidFill>
                    <a:srgbClr val="031B3C"/>
                  </a:solidFill>
                </a:rPr>
                <a:t>nogood</a:t>
              </a:r>
              <a:r>
                <a:rPr lang="fr-FR" sz="2800" i="1" dirty="0" smtClean="0">
                  <a:solidFill>
                    <a:srgbClr val="031B3C"/>
                  </a:solidFill>
                </a:rPr>
                <a:t>:</a:t>
              </a:r>
              <a:endParaRPr lang="fr-FR" sz="28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359229" y="4551338"/>
              <a:ext cx="3960066" cy="427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i="1" dirty="0" smtClean="0">
                  <a:solidFill>
                    <a:srgbClr val="0000FF"/>
                  </a:solidFill>
                </a:rPr>
                <a:t>¬ </a:t>
              </a:r>
              <a:r>
                <a:rPr lang="fr-FR" sz="2800" i="1" dirty="0" smtClean="0">
                  <a:solidFill>
                    <a:srgbClr val="000000"/>
                  </a:solidFill>
                </a:rPr>
                <a:t>(x</a:t>
              </a:r>
              <a:r>
                <a:rPr lang="fr-FR" sz="2800" i="1" baseline="-25000" dirty="0" smtClean="0">
                  <a:solidFill>
                    <a:srgbClr val="000000"/>
                  </a:solidFill>
                </a:rPr>
                <a:t>1</a:t>
              </a:r>
              <a:r>
                <a:rPr lang="fr-FR" sz="2800" i="1" dirty="0" smtClean="0">
                  <a:solidFill>
                    <a:srgbClr val="000000"/>
                  </a:solidFill>
                </a:rPr>
                <a:t>=a </a:t>
              </a:r>
              <a:r>
                <a:rPr lang="fr-FR" sz="2000" i="1" dirty="0" smtClean="0">
                  <a:solidFill>
                    <a:srgbClr val="0000FF"/>
                  </a:solidFill>
                </a:rPr>
                <a:t>∧</a:t>
              </a:r>
              <a:r>
                <a:rPr lang="fr-FR" sz="2800" i="1" dirty="0" smtClean="0">
                  <a:solidFill>
                    <a:srgbClr val="000000"/>
                  </a:solidFill>
                </a:rPr>
                <a:t> x</a:t>
              </a:r>
              <a:r>
                <a:rPr lang="fr-FR" sz="2800" i="1" baseline="-25000" dirty="0" smtClean="0">
                  <a:solidFill>
                    <a:srgbClr val="000000"/>
                  </a:solidFill>
                </a:rPr>
                <a:t>2</a:t>
              </a:r>
              <a:r>
                <a:rPr lang="fr-FR" sz="2800" i="1" dirty="0" smtClean="0">
                  <a:solidFill>
                    <a:srgbClr val="000000"/>
                  </a:solidFill>
                </a:rPr>
                <a:t>=b </a:t>
              </a:r>
              <a:r>
                <a:rPr lang="fr-FR" sz="2000" i="1" dirty="0" smtClean="0">
                  <a:solidFill>
                    <a:srgbClr val="0000FF"/>
                  </a:solidFill>
                </a:rPr>
                <a:t>∧  </a:t>
              </a:r>
              <a:r>
                <a:rPr lang="fr-FR" sz="2800" i="1" dirty="0" smtClean="0">
                  <a:solidFill>
                    <a:srgbClr val="000000"/>
                  </a:solidFill>
                </a:rPr>
                <a:t>x</a:t>
              </a:r>
              <a:r>
                <a:rPr lang="fr-FR" sz="2800" i="1" baseline="-25000" dirty="0" smtClean="0">
                  <a:solidFill>
                    <a:srgbClr val="000000"/>
                  </a:solidFill>
                </a:rPr>
                <a:t>4</a:t>
              </a:r>
              <a:r>
                <a:rPr lang="fr-FR" sz="2800" i="1" dirty="0" smtClean="0">
                  <a:solidFill>
                    <a:srgbClr val="000000"/>
                  </a:solidFill>
                </a:rPr>
                <a:t>=c )</a:t>
              </a:r>
              <a:endParaRPr lang="fr-FR" sz="2800" i="1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843147"/>
              </p:ext>
            </p:extLst>
          </p:nvPr>
        </p:nvGraphicFramePr>
        <p:xfrm>
          <a:off x="402580" y="2377824"/>
          <a:ext cx="8569021" cy="988925"/>
        </p:xfrm>
        <a:graphic>
          <a:graphicData uri="http://schemas.openxmlformats.org/drawingml/2006/table">
            <a:tbl>
              <a:tblPr lastCol="1">
                <a:tableStyleId>{5C22544A-7EE6-4342-B048-85BDC9FD1C3A}</a:tableStyleId>
              </a:tblPr>
              <a:tblGrid>
                <a:gridCol w="1787650"/>
                <a:gridCol w="3230274"/>
                <a:gridCol w="3551097"/>
              </a:tblGrid>
              <a:tr h="98892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≠ a</a:t>
                      </a:r>
                      <a:endParaRPr lang="fr-FR" sz="2800" b="0" i="1" baseline="-250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[A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[ 4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2 ,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2 ,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518139"/>
              </p:ext>
            </p:extLst>
          </p:nvPr>
        </p:nvGraphicFramePr>
        <p:xfrm>
          <a:off x="402580" y="3366749"/>
          <a:ext cx="8569021" cy="988925"/>
        </p:xfrm>
        <a:graphic>
          <a:graphicData uri="http://schemas.openxmlformats.org/drawingml/2006/table">
            <a:tbl>
              <a:tblPr lastCol="1">
                <a:tableStyleId>{5C22544A-7EE6-4342-B048-85BDC9FD1C3A}</a:tableStyleId>
              </a:tblPr>
              <a:tblGrid>
                <a:gridCol w="1787650"/>
                <a:gridCol w="3230274"/>
                <a:gridCol w="3551097"/>
              </a:tblGrid>
              <a:tr h="98892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≠ b</a:t>
                      </a:r>
                      <a:endParaRPr lang="fr-FR" sz="2800" b="0" i="1" baseline="-250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[A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[ 4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3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2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1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2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10628"/>
              </p:ext>
            </p:extLst>
          </p:nvPr>
        </p:nvGraphicFramePr>
        <p:xfrm>
          <a:off x="402580" y="4355674"/>
          <a:ext cx="8569021" cy="988925"/>
        </p:xfrm>
        <a:graphic>
          <a:graphicData uri="http://schemas.openxmlformats.org/drawingml/2006/table">
            <a:tbl>
              <a:tblPr lastCol="1">
                <a:tableStyleId>{5C22544A-7EE6-4342-B048-85BDC9FD1C3A}</a:tableStyleId>
              </a:tblPr>
              <a:tblGrid>
                <a:gridCol w="1787650"/>
                <a:gridCol w="3230274"/>
                <a:gridCol w="3551097"/>
              </a:tblGrid>
              <a:tr h="98892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≠ c</a:t>
                      </a:r>
                      <a:endParaRPr lang="fr-FR" sz="2800" b="0" i="1" baseline="-250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[A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[ 4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3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1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3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1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3" name="Grouper 32"/>
          <p:cNvGrpSpPr/>
          <p:nvPr/>
        </p:nvGrpSpPr>
        <p:grpSpPr>
          <a:xfrm>
            <a:off x="1839997" y="3592434"/>
            <a:ext cx="6093384" cy="795083"/>
            <a:chOff x="1619585" y="4551338"/>
            <a:chExt cx="5699710" cy="523220"/>
          </a:xfrm>
        </p:grpSpPr>
        <p:sp>
          <p:nvSpPr>
            <p:cNvPr id="34" name="ZoneTexte 33"/>
            <p:cNvSpPr txBox="1"/>
            <p:nvPr/>
          </p:nvSpPr>
          <p:spPr>
            <a:xfrm>
              <a:off x="1619585" y="4551338"/>
              <a:ext cx="17478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i="1" dirty="0" err="1" smtClean="0">
                  <a:solidFill>
                    <a:srgbClr val="031B3C"/>
                  </a:solidFill>
                </a:rPr>
                <a:t>nogood</a:t>
              </a:r>
              <a:r>
                <a:rPr lang="fr-FR" sz="2800" i="1" dirty="0" smtClean="0">
                  <a:solidFill>
                    <a:srgbClr val="031B3C"/>
                  </a:solidFill>
                </a:rPr>
                <a:t>:</a:t>
              </a:r>
              <a:endParaRPr lang="fr-FR" sz="2800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359229" y="4551338"/>
              <a:ext cx="3960066" cy="34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i="1" dirty="0" smtClean="0">
                  <a:solidFill>
                    <a:srgbClr val="FF0000"/>
                  </a:solidFill>
                </a:rPr>
                <a:t>x</a:t>
              </a:r>
              <a:r>
                <a:rPr lang="fr-FR" sz="2800" i="1" baseline="-25000" dirty="0" smtClean="0">
                  <a:solidFill>
                    <a:srgbClr val="FF0000"/>
                  </a:solidFill>
                </a:rPr>
                <a:t>4</a:t>
              </a:r>
              <a:r>
                <a:rPr lang="fr-FR" sz="2800" i="1" dirty="0" smtClean="0">
                  <a:solidFill>
                    <a:srgbClr val="FF0000"/>
                  </a:solidFill>
                </a:rPr>
                <a:t>=c </a:t>
              </a:r>
              <a:r>
                <a:rPr lang="fr-FR" sz="2000" i="1" dirty="0" smtClean="0">
                  <a:solidFill>
                    <a:srgbClr val="FF0000"/>
                  </a:solidFill>
                </a:rPr>
                <a:t>∧</a:t>
              </a:r>
              <a:r>
                <a:rPr lang="fr-FR" sz="2800" i="1" dirty="0" smtClean="0">
                  <a:solidFill>
                    <a:srgbClr val="FF0000"/>
                  </a:solidFill>
                </a:rPr>
                <a:t> x</a:t>
              </a:r>
              <a:r>
                <a:rPr lang="fr-FR" sz="2800" i="1" baseline="-25000" dirty="0">
                  <a:solidFill>
                    <a:srgbClr val="FF0000"/>
                  </a:solidFill>
                </a:rPr>
                <a:t>2</a:t>
              </a:r>
              <a:r>
                <a:rPr lang="fr-FR" sz="2800" i="1" dirty="0" smtClean="0">
                  <a:solidFill>
                    <a:srgbClr val="FF0000"/>
                  </a:solidFill>
                </a:rPr>
                <a:t>=</a:t>
              </a:r>
              <a:r>
                <a:rPr lang="fr-FR" sz="2800" i="1" dirty="0">
                  <a:solidFill>
                    <a:srgbClr val="FF0000"/>
                  </a:solidFill>
                </a:rPr>
                <a:t>b</a:t>
              </a:r>
              <a:r>
                <a:rPr lang="fr-FR" sz="2800" i="1" dirty="0" smtClean="0">
                  <a:solidFill>
                    <a:srgbClr val="FF0000"/>
                  </a:solidFill>
                </a:rPr>
                <a:t> </a:t>
              </a:r>
              <a:r>
                <a:rPr lang="fr-FR" sz="2800" i="1" dirty="0">
                  <a:solidFill>
                    <a:srgbClr val="FF0000"/>
                  </a:solidFill>
                </a:rPr>
                <a:t>⟶</a:t>
              </a:r>
              <a:r>
                <a:rPr lang="fr-FR" sz="2800" i="1" dirty="0" smtClean="0">
                  <a:solidFill>
                    <a:srgbClr val="FF0000"/>
                  </a:solidFill>
                </a:rPr>
                <a:t> x</a:t>
              </a:r>
              <a:r>
                <a:rPr lang="fr-FR" sz="2800" i="1" baseline="-25000" dirty="0" smtClean="0">
                  <a:solidFill>
                    <a:srgbClr val="FF0000"/>
                  </a:solidFill>
                </a:rPr>
                <a:t>1</a:t>
              </a:r>
              <a:r>
                <a:rPr lang="fr-FR" sz="2800" i="1" dirty="0">
                  <a:solidFill>
                    <a:srgbClr val="FF0000"/>
                  </a:solidFill>
                </a:rPr>
                <a:t>≠</a:t>
              </a:r>
              <a:r>
                <a:rPr lang="fr-FR" sz="2800" i="1" dirty="0" smtClean="0">
                  <a:solidFill>
                    <a:srgbClr val="FF0000"/>
                  </a:solidFill>
                </a:rPr>
                <a:t>a</a:t>
              </a:r>
              <a:endParaRPr lang="fr-FR" sz="28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" name="Grouper 58"/>
          <p:cNvGrpSpPr/>
          <p:nvPr/>
        </p:nvGrpSpPr>
        <p:grpSpPr>
          <a:xfrm>
            <a:off x="720122" y="1284825"/>
            <a:ext cx="4909307" cy="2910612"/>
            <a:chOff x="720122" y="1284825"/>
            <a:chExt cx="4909307" cy="2910612"/>
          </a:xfrm>
        </p:grpSpPr>
        <p:sp>
          <p:nvSpPr>
            <p:cNvPr id="50" name="Rectangle à coins arrondis 49"/>
            <p:cNvSpPr/>
            <p:nvPr/>
          </p:nvSpPr>
          <p:spPr>
            <a:xfrm>
              <a:off x="4791196" y="1284825"/>
              <a:ext cx="838233" cy="464251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à coins arrondis 50"/>
            <p:cNvSpPr/>
            <p:nvPr/>
          </p:nvSpPr>
          <p:spPr>
            <a:xfrm>
              <a:off x="720122" y="3592434"/>
              <a:ext cx="1164325" cy="603003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2" name="Connecteur en angle 51"/>
            <p:cNvCxnSpPr>
              <a:endCxn id="51" idx="0"/>
            </p:cNvCxnSpPr>
            <p:nvPr/>
          </p:nvCxnSpPr>
          <p:spPr>
            <a:xfrm rot="10800000" flipV="1">
              <a:off x="1302286" y="1491660"/>
              <a:ext cx="3488913" cy="2100773"/>
            </a:xfrm>
            <a:prstGeom prst="bent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6131280" y="2641863"/>
            <a:ext cx="409662" cy="2593519"/>
          </a:xfrm>
          <a:prstGeom prst="rect">
            <a:avLst/>
          </a:prstGeom>
          <a:solidFill>
            <a:schemeClr val="accent2">
              <a:lumMod val="75000"/>
              <a:alpha val="3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6539548" y="2635332"/>
            <a:ext cx="409662" cy="2593519"/>
          </a:xfrm>
          <a:prstGeom prst="rect">
            <a:avLst/>
          </a:prstGeom>
          <a:solidFill>
            <a:schemeClr val="accent2">
              <a:lumMod val="75000"/>
              <a:alpha val="3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à coins arrondis 67"/>
          <p:cNvSpPr/>
          <p:nvPr/>
        </p:nvSpPr>
        <p:spPr>
          <a:xfrm>
            <a:off x="402579" y="2377824"/>
            <a:ext cx="8569021" cy="979854"/>
          </a:xfrm>
          <a:prstGeom prst="roundRect">
            <a:avLst/>
          </a:prstGeom>
          <a:noFill/>
          <a:ln w="38100" cmpd="sng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2" name="Grouper 61"/>
          <p:cNvGrpSpPr/>
          <p:nvPr/>
        </p:nvGrpSpPr>
        <p:grpSpPr>
          <a:xfrm>
            <a:off x="720122" y="1287033"/>
            <a:ext cx="5947983" cy="3948350"/>
            <a:chOff x="720122" y="1287033"/>
            <a:chExt cx="5947983" cy="3948350"/>
          </a:xfrm>
        </p:grpSpPr>
        <p:sp>
          <p:nvSpPr>
            <p:cNvPr id="55" name="Rectangle à coins arrondis 54"/>
            <p:cNvSpPr/>
            <p:nvPr/>
          </p:nvSpPr>
          <p:spPr>
            <a:xfrm>
              <a:off x="5899135" y="1287033"/>
              <a:ext cx="768970" cy="464251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à coins arrondis 55"/>
            <p:cNvSpPr/>
            <p:nvPr/>
          </p:nvSpPr>
          <p:spPr>
            <a:xfrm>
              <a:off x="720122" y="4632380"/>
              <a:ext cx="1164325" cy="603003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0" name="Connecteur en angle 59"/>
            <p:cNvCxnSpPr>
              <a:stCxn id="55" idx="1"/>
              <a:endCxn id="56" idx="0"/>
            </p:cNvCxnSpPr>
            <p:nvPr/>
          </p:nvCxnSpPr>
          <p:spPr>
            <a:xfrm rot="10800000" flipV="1">
              <a:off x="1302285" y="1519158"/>
              <a:ext cx="4596850" cy="3113221"/>
            </a:xfrm>
            <a:prstGeom prst="bent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73554" y="1283535"/>
            <a:ext cx="3860039" cy="1954800"/>
            <a:chOff x="673554" y="1283535"/>
            <a:chExt cx="3860039" cy="1954800"/>
          </a:xfrm>
        </p:grpSpPr>
        <p:grpSp>
          <p:nvGrpSpPr>
            <p:cNvPr id="47" name="Grouper 46"/>
            <p:cNvGrpSpPr/>
            <p:nvPr/>
          </p:nvGrpSpPr>
          <p:grpSpPr>
            <a:xfrm>
              <a:off x="720122" y="1283535"/>
              <a:ext cx="3813471" cy="1954800"/>
              <a:chOff x="720122" y="1283535"/>
              <a:chExt cx="3813471" cy="1954800"/>
            </a:xfrm>
          </p:grpSpPr>
          <p:sp>
            <p:nvSpPr>
              <p:cNvPr id="37" name="Rectangle à coins arrondis 36"/>
              <p:cNvSpPr/>
              <p:nvPr/>
            </p:nvSpPr>
            <p:spPr>
              <a:xfrm>
                <a:off x="3695360" y="1283535"/>
                <a:ext cx="838233" cy="464251"/>
              </a:xfrm>
              <a:prstGeom prst="roundRect">
                <a:avLst/>
              </a:prstGeom>
              <a:solidFill>
                <a:srgbClr val="FF0000">
                  <a:alpha val="4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Rectangle à coins arrondis 37"/>
              <p:cNvSpPr/>
              <p:nvPr/>
            </p:nvSpPr>
            <p:spPr>
              <a:xfrm>
                <a:off x="720122" y="2635332"/>
                <a:ext cx="1164325" cy="603003"/>
              </a:xfrm>
              <a:prstGeom prst="roundRect">
                <a:avLst/>
              </a:prstGeom>
              <a:solidFill>
                <a:srgbClr val="FF0000">
                  <a:alpha val="4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" name="Connecteur en angle 40"/>
              <p:cNvCxnSpPr>
                <a:stCxn id="37" idx="1"/>
                <a:endCxn id="38" idx="0"/>
              </p:cNvCxnSpPr>
              <p:nvPr/>
            </p:nvCxnSpPr>
            <p:spPr>
              <a:xfrm rot="10800000" flipV="1">
                <a:off x="1302286" y="1515660"/>
                <a:ext cx="2393075" cy="1119671"/>
              </a:xfrm>
              <a:prstGeom prst="bentConnector2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Rectangle 1"/>
            <p:cNvSpPr/>
            <p:nvPr/>
          </p:nvSpPr>
          <p:spPr>
            <a:xfrm>
              <a:off x="673554" y="2616199"/>
              <a:ext cx="12405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2800" i="1" dirty="0">
                  <a:solidFill>
                    <a:srgbClr val="000000"/>
                  </a:solidFill>
                </a:rPr>
                <a:t>x</a:t>
              </a:r>
              <a:r>
                <a:rPr lang="fr-FR" sz="2800" i="1" baseline="-25000" dirty="0">
                  <a:solidFill>
                    <a:srgbClr val="000000"/>
                  </a:solidFill>
                </a:rPr>
                <a:t>1</a:t>
              </a:r>
              <a:r>
                <a:rPr lang="fr-FR" sz="2800" i="1" dirty="0">
                  <a:solidFill>
                    <a:srgbClr val="000000"/>
                  </a:solidFill>
                </a:rPr>
                <a:t> ≠ a</a:t>
              </a:r>
              <a:endParaRPr lang="fr-FR" sz="2800" i="1" baseline="-25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334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"/>
                            </p:stCondLst>
                            <p:childTnLst>
                              <p:par>
                                <p:cTn id="7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7543E-6 -2.39926E-6 L 0.00312 -0.3633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8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  <p:bldP spid="64" grpId="0" animBg="1"/>
      <p:bldP spid="64" grpId="1" animBg="1"/>
      <p:bldP spid="6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15</a:t>
            </a:fld>
            <a:endParaRPr lang="en-US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3468"/>
            <a:ext cx="8229600" cy="790417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75000"/>
                  </a:schemeClr>
                </a:solidFill>
              </a:rPr>
              <a:t>Agile-ABT: La cible du </a:t>
            </a:r>
            <a:r>
              <a:rPr lang="fr-FR" dirty="0" err="1" smtClean="0">
                <a:solidFill>
                  <a:schemeClr val="tx1">
                    <a:lumMod val="75000"/>
                  </a:schemeClr>
                </a:solidFill>
              </a:rPr>
              <a:t>backtracking</a:t>
            </a:r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763003"/>
              </p:ext>
            </p:extLst>
          </p:nvPr>
        </p:nvGraphicFramePr>
        <p:xfrm>
          <a:off x="402580" y="1900654"/>
          <a:ext cx="8569021" cy="478512"/>
        </p:xfrm>
        <a:graphic>
          <a:graphicData uri="http://schemas.openxmlformats.org/drawingml/2006/table">
            <a:tbl>
              <a:tblPr lastCol="1">
                <a:tableStyleId>{5C22544A-7EE6-4342-B048-85BDC9FD1C3A}</a:tableStyleId>
              </a:tblPr>
              <a:tblGrid>
                <a:gridCol w="1787650"/>
                <a:gridCol w="3230274"/>
                <a:gridCol w="3551097"/>
              </a:tblGrid>
              <a:tr h="4785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 smtClean="0">
                          <a:solidFill>
                            <a:srgbClr val="000000"/>
                          </a:solidFill>
                        </a:rPr>
                        <a:t>La cible</a:t>
                      </a:r>
                      <a:endParaRPr lang="fr-FR" sz="2400" b="0" i="1" baseline="-250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 smtClean="0">
                          <a:solidFill>
                            <a:srgbClr val="000000"/>
                          </a:solidFill>
                        </a:rPr>
                        <a:t>L’ordre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 smtClean="0">
                          <a:solidFill>
                            <a:srgbClr val="000000"/>
                          </a:solidFill>
                        </a:rPr>
                        <a:t>La</a:t>
                      </a:r>
                      <a:r>
                        <a:rPr lang="fr-FR" sz="2400" b="0" i="1" baseline="0" dirty="0" smtClean="0">
                          <a:solidFill>
                            <a:srgbClr val="000000"/>
                          </a:solidFill>
                        </a:rPr>
                        <a:t> valeur de terminaison</a:t>
                      </a:r>
                      <a:endParaRPr lang="fr-FR" sz="2400" b="0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117008"/>
              </p:ext>
            </p:extLst>
          </p:nvPr>
        </p:nvGraphicFramePr>
        <p:xfrm>
          <a:off x="402580" y="2377824"/>
          <a:ext cx="8569021" cy="988925"/>
        </p:xfrm>
        <a:graphic>
          <a:graphicData uri="http://schemas.openxmlformats.org/drawingml/2006/table">
            <a:tbl>
              <a:tblPr lastCol="1">
                <a:tableStyleId>{5C22544A-7EE6-4342-B048-85BDC9FD1C3A}</a:tableStyleId>
              </a:tblPr>
              <a:tblGrid>
                <a:gridCol w="1787650"/>
                <a:gridCol w="3230274"/>
                <a:gridCol w="3551097"/>
              </a:tblGrid>
              <a:tr h="98892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≠ a</a:t>
                      </a:r>
                      <a:endParaRPr lang="fr-FR" sz="2800" b="0" i="1" baseline="-250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[A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[ 4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2 ,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2 ,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3" name="Grouper 32"/>
          <p:cNvGrpSpPr/>
          <p:nvPr/>
        </p:nvGrpSpPr>
        <p:grpSpPr>
          <a:xfrm>
            <a:off x="1853652" y="1066344"/>
            <a:ext cx="6093384" cy="795083"/>
            <a:chOff x="1619585" y="4551338"/>
            <a:chExt cx="5699710" cy="523220"/>
          </a:xfrm>
        </p:grpSpPr>
        <p:sp>
          <p:nvSpPr>
            <p:cNvPr id="34" name="ZoneTexte 33"/>
            <p:cNvSpPr txBox="1"/>
            <p:nvPr/>
          </p:nvSpPr>
          <p:spPr>
            <a:xfrm>
              <a:off x="1619585" y="4551338"/>
              <a:ext cx="17478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i="1" dirty="0" err="1" smtClean="0">
                  <a:solidFill>
                    <a:srgbClr val="031B3C"/>
                  </a:solidFill>
                </a:rPr>
                <a:t>nogood</a:t>
              </a:r>
              <a:r>
                <a:rPr lang="fr-FR" sz="2800" i="1" dirty="0" smtClean="0">
                  <a:solidFill>
                    <a:srgbClr val="031B3C"/>
                  </a:solidFill>
                </a:rPr>
                <a:t>:</a:t>
              </a:r>
              <a:endParaRPr lang="fr-FR" sz="2800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359229" y="4551338"/>
              <a:ext cx="3960066" cy="34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i="1" dirty="0" smtClean="0">
                  <a:solidFill>
                    <a:srgbClr val="FF0000"/>
                  </a:solidFill>
                </a:rPr>
                <a:t>x</a:t>
              </a:r>
              <a:r>
                <a:rPr lang="fr-FR" sz="2800" i="1" baseline="-25000" dirty="0" smtClean="0">
                  <a:solidFill>
                    <a:srgbClr val="FF0000"/>
                  </a:solidFill>
                </a:rPr>
                <a:t>4</a:t>
              </a:r>
              <a:r>
                <a:rPr lang="fr-FR" sz="2800" i="1" dirty="0" smtClean="0">
                  <a:solidFill>
                    <a:srgbClr val="FF0000"/>
                  </a:solidFill>
                </a:rPr>
                <a:t>=c </a:t>
              </a:r>
              <a:r>
                <a:rPr lang="fr-FR" sz="2000" i="1" dirty="0" smtClean="0">
                  <a:solidFill>
                    <a:srgbClr val="FF0000"/>
                  </a:solidFill>
                </a:rPr>
                <a:t>∧</a:t>
              </a:r>
              <a:r>
                <a:rPr lang="fr-FR" sz="2800" i="1" dirty="0" smtClean="0">
                  <a:solidFill>
                    <a:srgbClr val="FF0000"/>
                  </a:solidFill>
                </a:rPr>
                <a:t> x</a:t>
              </a:r>
              <a:r>
                <a:rPr lang="fr-FR" sz="2800" i="1" baseline="-25000" dirty="0">
                  <a:solidFill>
                    <a:srgbClr val="FF0000"/>
                  </a:solidFill>
                </a:rPr>
                <a:t>2</a:t>
              </a:r>
              <a:r>
                <a:rPr lang="fr-FR" sz="2800" i="1" dirty="0" smtClean="0">
                  <a:solidFill>
                    <a:srgbClr val="FF0000"/>
                  </a:solidFill>
                </a:rPr>
                <a:t>=</a:t>
              </a:r>
              <a:r>
                <a:rPr lang="fr-FR" sz="2800" i="1" dirty="0">
                  <a:solidFill>
                    <a:srgbClr val="FF0000"/>
                  </a:solidFill>
                </a:rPr>
                <a:t>b</a:t>
              </a:r>
              <a:r>
                <a:rPr lang="fr-FR" sz="2800" i="1" dirty="0" smtClean="0">
                  <a:solidFill>
                    <a:srgbClr val="FF0000"/>
                  </a:solidFill>
                </a:rPr>
                <a:t> </a:t>
              </a:r>
              <a:r>
                <a:rPr lang="fr-FR" sz="2800" i="1" dirty="0">
                  <a:solidFill>
                    <a:srgbClr val="FF0000"/>
                  </a:solidFill>
                </a:rPr>
                <a:t>⟶</a:t>
              </a:r>
              <a:r>
                <a:rPr lang="fr-FR" sz="2800" i="1" dirty="0" smtClean="0">
                  <a:solidFill>
                    <a:srgbClr val="FF0000"/>
                  </a:solidFill>
                </a:rPr>
                <a:t> x</a:t>
              </a:r>
              <a:r>
                <a:rPr lang="fr-FR" sz="2800" i="1" baseline="-25000" dirty="0" smtClean="0">
                  <a:solidFill>
                    <a:srgbClr val="FF0000"/>
                  </a:solidFill>
                </a:rPr>
                <a:t>1</a:t>
              </a:r>
              <a:r>
                <a:rPr lang="fr-FR" sz="2800" i="1" dirty="0">
                  <a:solidFill>
                    <a:srgbClr val="FF0000"/>
                  </a:solidFill>
                </a:rPr>
                <a:t>≠</a:t>
              </a:r>
              <a:r>
                <a:rPr lang="fr-FR" sz="2800" i="1" dirty="0" smtClean="0">
                  <a:solidFill>
                    <a:srgbClr val="FF0000"/>
                  </a:solidFill>
                </a:rPr>
                <a:t>a</a:t>
              </a:r>
              <a:endParaRPr lang="fr-FR" sz="2800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3" name="Ellipse 42"/>
          <p:cNvSpPr/>
          <p:nvPr/>
        </p:nvSpPr>
        <p:spPr>
          <a:xfrm>
            <a:off x="4319315" y="3828447"/>
            <a:ext cx="619200" cy="5544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2400" i="1" spc="-150" dirty="0" smtClean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4" name="Ellipse 43"/>
          <p:cNvSpPr/>
          <p:nvPr/>
        </p:nvSpPr>
        <p:spPr>
          <a:xfrm>
            <a:off x="8067600" y="3821919"/>
            <a:ext cx="619200" cy="525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2400" i="1" spc="-150" dirty="0" smtClean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5" name="Ellipse 44"/>
          <p:cNvSpPr/>
          <p:nvPr/>
        </p:nvSpPr>
        <p:spPr>
          <a:xfrm>
            <a:off x="2494561" y="3828447"/>
            <a:ext cx="619200" cy="525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2400" i="1" spc="-150" dirty="0" smtClean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 smtClean="0">
                <a:solidFill>
                  <a:srgbClr val="000000"/>
                </a:solidFill>
              </a:rPr>
              <a:t>2</a:t>
            </a:r>
            <a:endParaRPr lang="fr-FR" sz="2400" i="1" spc="-150" baseline="-25000" dirty="0">
              <a:solidFill>
                <a:srgbClr val="000000"/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556919" y="3828447"/>
            <a:ext cx="619200" cy="525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2400" i="1" spc="-150" dirty="0" smtClean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 smtClean="0">
                <a:solidFill>
                  <a:srgbClr val="000000"/>
                </a:solidFill>
              </a:rPr>
              <a:t>1</a:t>
            </a:r>
            <a:endParaRPr lang="fr-FR" sz="2400" i="1" spc="-150" baseline="-25000" dirty="0">
              <a:solidFill>
                <a:srgbClr val="000000"/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6200513" y="3828447"/>
            <a:ext cx="619200" cy="525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2400" i="1" spc="-150" dirty="0" smtClean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>
                <a:solidFill>
                  <a:srgbClr val="000000"/>
                </a:solidFill>
              </a:rPr>
              <a:t>4</a:t>
            </a:r>
          </a:p>
        </p:txBody>
      </p: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00264"/>
              </p:ext>
            </p:extLst>
          </p:nvPr>
        </p:nvGraphicFramePr>
        <p:xfrm>
          <a:off x="402579" y="2768354"/>
          <a:ext cx="8569021" cy="988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7650"/>
                <a:gridCol w="3230274"/>
                <a:gridCol w="3551097"/>
              </a:tblGrid>
              <a:tr h="98892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ordre initial</a:t>
                      </a:r>
                      <a:endParaRPr lang="fr-FR" sz="2800" b="0" i="1" baseline="-250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[A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[ 4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4 ,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fr-FR" sz="2800" b="0" i="1" baseline="-25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4 ,</a:t>
                      </a:r>
                      <a:r>
                        <a:rPr lang="fr-FR" sz="2800" b="0" i="1" baseline="0" dirty="0" smtClean="0">
                          <a:solidFill>
                            <a:srgbClr val="000000"/>
                          </a:solidFill>
                        </a:rPr>
                        <a:t> 4 </a:t>
                      </a:r>
                      <a:r>
                        <a:rPr lang="fr-FR" sz="2800" b="0" i="1" dirty="0" smtClean="0">
                          <a:solidFill>
                            <a:srgbClr val="000000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" name="Rectangle 77"/>
          <p:cNvSpPr/>
          <p:nvPr/>
        </p:nvSpPr>
        <p:spPr>
          <a:xfrm>
            <a:off x="6095320" y="1900653"/>
            <a:ext cx="889404" cy="1678061"/>
          </a:xfrm>
          <a:prstGeom prst="rect">
            <a:avLst/>
          </a:prstGeom>
          <a:solidFill>
            <a:schemeClr val="accent2">
              <a:lumMod val="75000"/>
              <a:alpha val="3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r 6"/>
          <p:cNvGrpSpPr/>
          <p:nvPr/>
        </p:nvGrpSpPr>
        <p:grpSpPr>
          <a:xfrm>
            <a:off x="544219" y="4788138"/>
            <a:ext cx="8137061" cy="554412"/>
            <a:chOff x="544219" y="4788138"/>
            <a:chExt cx="8137061" cy="554412"/>
          </a:xfrm>
        </p:grpSpPr>
        <p:grpSp>
          <p:nvGrpSpPr>
            <p:cNvPr id="5" name="Grouper 4"/>
            <p:cNvGrpSpPr/>
            <p:nvPr/>
          </p:nvGrpSpPr>
          <p:grpSpPr>
            <a:xfrm>
              <a:off x="544219" y="4788138"/>
              <a:ext cx="8137061" cy="554412"/>
              <a:chOff x="544219" y="4788138"/>
              <a:chExt cx="8137061" cy="554412"/>
            </a:xfrm>
          </p:grpSpPr>
          <p:grpSp>
            <p:nvGrpSpPr>
              <p:cNvPr id="4" name="Grouper 3"/>
              <p:cNvGrpSpPr/>
              <p:nvPr/>
            </p:nvGrpSpPr>
            <p:grpSpPr>
              <a:xfrm>
                <a:off x="2489041" y="4794310"/>
                <a:ext cx="6192239" cy="532128"/>
                <a:chOff x="2489041" y="4781610"/>
                <a:chExt cx="6192239" cy="532128"/>
              </a:xfrm>
            </p:grpSpPr>
            <p:grpSp>
              <p:nvGrpSpPr>
                <p:cNvPr id="2" name="Grouper 1"/>
                <p:cNvGrpSpPr/>
                <p:nvPr/>
              </p:nvGrpSpPr>
              <p:grpSpPr>
                <a:xfrm>
                  <a:off x="2489041" y="4781610"/>
                  <a:ext cx="6192239" cy="532128"/>
                  <a:chOff x="2504161" y="4781610"/>
                  <a:chExt cx="6192239" cy="532128"/>
                </a:xfrm>
              </p:grpSpPr>
              <p:sp>
                <p:nvSpPr>
                  <p:cNvPr id="80" name="Ellipse 79"/>
                  <p:cNvSpPr/>
                  <p:nvPr/>
                </p:nvSpPr>
                <p:spPr>
                  <a:xfrm>
                    <a:off x="8077200" y="4781610"/>
                    <a:ext cx="619200" cy="525600"/>
                  </a:xfrm>
                  <a:prstGeom prst="ellips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34925">
                    <a:solidFill>
                      <a:schemeClr val="accent1">
                        <a:shade val="95000"/>
                        <a:satMod val="10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b" anchorCtr="1"/>
                  <a:lstStyle/>
                  <a:p>
                    <a:pPr algn="ctr"/>
                    <a:r>
                      <a:rPr lang="fr-FR" sz="2400" i="1" spc="-150" dirty="0" smtClean="0">
                        <a:solidFill>
                          <a:srgbClr val="000000"/>
                        </a:solidFill>
                      </a:rPr>
                      <a:t>x</a:t>
                    </a:r>
                    <a:r>
                      <a:rPr lang="fr-FR" sz="2400" i="1" spc="-150" baseline="-25000" dirty="0">
                        <a:solidFill>
                          <a:srgbClr val="0000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81" name="Ellipse 80"/>
                  <p:cNvSpPr/>
                  <p:nvPr/>
                </p:nvSpPr>
                <p:spPr>
                  <a:xfrm>
                    <a:off x="2504161" y="4788138"/>
                    <a:ext cx="619200" cy="525600"/>
                  </a:xfrm>
                  <a:prstGeom prst="ellips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34925">
                    <a:solidFill>
                      <a:schemeClr val="accent1">
                        <a:shade val="95000"/>
                        <a:satMod val="10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b" anchorCtr="1"/>
                  <a:lstStyle/>
                  <a:p>
                    <a:pPr algn="ctr"/>
                    <a:r>
                      <a:rPr lang="fr-FR" sz="2400" i="1" spc="-150" dirty="0" smtClean="0">
                        <a:solidFill>
                          <a:srgbClr val="000000"/>
                        </a:solidFill>
                      </a:rPr>
                      <a:t>x</a:t>
                    </a:r>
                    <a:r>
                      <a:rPr lang="fr-FR" sz="2400" i="1" spc="-150" baseline="-25000" dirty="0">
                        <a:solidFill>
                          <a:srgbClr val="000000"/>
                        </a:solidFill>
                      </a:rPr>
                      <a:t>4</a:t>
                    </a:r>
                  </a:p>
                </p:txBody>
              </p:sp>
            </p:grpSp>
            <p:sp>
              <p:nvSpPr>
                <p:cNvPr id="96" name="Ellipse 95"/>
                <p:cNvSpPr/>
                <p:nvPr/>
              </p:nvSpPr>
              <p:spPr>
                <a:xfrm>
                  <a:off x="4319315" y="4788138"/>
                  <a:ext cx="619200" cy="525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4925">
                  <a:solidFill>
                    <a:schemeClr val="accent1">
                      <a:shade val="95000"/>
                      <a:satMod val="10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 anchorCtr="1"/>
                <a:lstStyle/>
                <a:p>
                  <a:pPr algn="ctr"/>
                  <a:r>
                    <a:rPr lang="fr-FR" sz="2400" i="1" spc="-150" dirty="0" smtClean="0">
                      <a:solidFill>
                        <a:srgbClr val="000000"/>
                      </a:solidFill>
                    </a:rPr>
                    <a:t>x</a:t>
                  </a:r>
                  <a:r>
                    <a:rPr lang="fr-FR" sz="2400" i="1" spc="-150" baseline="-25000" dirty="0" smtClean="0">
                      <a:solidFill>
                        <a:srgbClr val="000000"/>
                      </a:solidFill>
                    </a:rPr>
                    <a:t>2</a:t>
                  </a:r>
                  <a:endParaRPr lang="fr-FR" sz="2400" i="1" spc="-150" baseline="-250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7" name="Ellipse 96"/>
              <p:cNvSpPr/>
              <p:nvPr/>
            </p:nvSpPr>
            <p:spPr>
              <a:xfrm>
                <a:off x="544219" y="4788138"/>
                <a:ext cx="619200" cy="55441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4925"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1"/>
              <a:lstStyle/>
              <a:p>
                <a:pPr algn="ctr"/>
                <a:r>
                  <a:rPr lang="fr-FR" sz="2400" i="1" spc="-150" dirty="0" smtClean="0">
                    <a:solidFill>
                      <a:srgbClr val="000000"/>
                    </a:solidFill>
                  </a:rPr>
                  <a:t>x</a:t>
                </a:r>
                <a:r>
                  <a:rPr lang="fr-FR" sz="2400" i="1" spc="-150" baseline="-25000" dirty="0">
                    <a:solidFill>
                      <a:srgbClr val="000000"/>
                    </a:solidFill>
                  </a:rPr>
                  <a:t>3</a:t>
                </a:r>
              </a:p>
            </p:txBody>
          </p:sp>
        </p:grpSp>
        <p:sp>
          <p:nvSpPr>
            <p:cNvPr id="98" name="Ellipse 97"/>
            <p:cNvSpPr/>
            <p:nvPr/>
          </p:nvSpPr>
          <p:spPr>
            <a:xfrm>
              <a:off x="6200513" y="4788138"/>
              <a:ext cx="619200" cy="525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49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fr-FR" sz="2400" i="1" spc="-150" dirty="0" smtClean="0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>
                  <a:solidFill>
                    <a:srgbClr val="000000"/>
                  </a:solidFill>
                </a:rPr>
                <a:t>5</a:t>
              </a:r>
            </a:p>
          </p:txBody>
        </p:sp>
      </p:grpSp>
      <p:sp>
        <p:nvSpPr>
          <p:cNvPr id="99" name="Rectangle à coins arrondis 98"/>
          <p:cNvSpPr/>
          <p:nvPr/>
        </p:nvSpPr>
        <p:spPr>
          <a:xfrm>
            <a:off x="402579" y="1725000"/>
            <a:ext cx="8569021" cy="979854"/>
          </a:xfrm>
          <a:prstGeom prst="roundRect">
            <a:avLst/>
          </a:prstGeom>
          <a:noFill/>
          <a:ln w="38100" cmpd="sng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 rot="5400000">
            <a:off x="5605607" y="4373782"/>
            <a:ext cx="13987" cy="1881198"/>
          </a:xfrm>
          <a:prstGeom prst="curvedConnector3">
            <a:avLst>
              <a:gd name="adj1" fmla="val 1900000"/>
            </a:avLst>
          </a:prstGeom>
          <a:ln w="63500" cmpd="sng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 avec flèche 10"/>
          <p:cNvCxnSpPr/>
          <p:nvPr/>
        </p:nvCxnSpPr>
        <p:spPr>
          <a:xfrm rot="5400000">
            <a:off x="4690470" y="3472632"/>
            <a:ext cx="13987" cy="3711472"/>
          </a:xfrm>
          <a:prstGeom prst="curvedConnector3">
            <a:avLst>
              <a:gd name="adj1" fmla="val 3900000"/>
            </a:avLst>
          </a:prstGeom>
          <a:ln w="63500" cmpd="sng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Connecteur droit avec flèche 10"/>
          <p:cNvCxnSpPr/>
          <p:nvPr/>
        </p:nvCxnSpPr>
        <p:spPr>
          <a:xfrm rot="5400000">
            <a:off x="3709187" y="2509093"/>
            <a:ext cx="31732" cy="5656294"/>
          </a:xfrm>
          <a:prstGeom prst="curvedConnector3">
            <a:avLst>
              <a:gd name="adj1" fmla="val 2524337"/>
            </a:avLst>
          </a:prstGeom>
          <a:ln w="63500" cmpd="sng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avec flèche 10"/>
          <p:cNvCxnSpPr/>
          <p:nvPr/>
        </p:nvCxnSpPr>
        <p:spPr>
          <a:xfrm rot="16200000" flipH="1">
            <a:off x="7480585" y="4393989"/>
            <a:ext cx="6797" cy="1861567"/>
          </a:xfrm>
          <a:prstGeom prst="curvedConnector3">
            <a:avLst>
              <a:gd name="adj1" fmla="val 3803824"/>
            </a:avLst>
          </a:prstGeom>
          <a:ln w="63500" cmpd="sng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er 26"/>
          <p:cNvGrpSpPr/>
          <p:nvPr/>
        </p:nvGrpSpPr>
        <p:grpSpPr>
          <a:xfrm>
            <a:off x="1790152" y="1981891"/>
            <a:ext cx="4410361" cy="473475"/>
            <a:chOff x="1790152" y="1943791"/>
            <a:chExt cx="4410361" cy="473475"/>
          </a:xfrm>
        </p:grpSpPr>
        <p:sp>
          <p:nvSpPr>
            <p:cNvPr id="26" name="ZoneTexte 25"/>
            <p:cNvSpPr txBox="1"/>
            <p:nvPr/>
          </p:nvSpPr>
          <p:spPr>
            <a:xfrm>
              <a:off x="1790152" y="1955601"/>
              <a:ext cx="7310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i="1" dirty="0" smtClean="0">
                  <a:solidFill>
                    <a:schemeClr val="tx1">
                      <a:lumMod val="75000"/>
                    </a:schemeClr>
                  </a:solidFill>
                </a:rPr>
                <a:t>o</a:t>
              </a:r>
              <a:r>
                <a:rPr lang="fr-FR" sz="2400" i="1" baseline="-25000" dirty="0" smtClean="0">
                  <a:solidFill>
                    <a:schemeClr val="tx1">
                      <a:lumMod val="75000"/>
                    </a:schemeClr>
                  </a:solidFill>
                </a:rPr>
                <a:t>5 </a:t>
              </a:r>
              <a:r>
                <a:rPr lang="fr-FR" sz="2400" i="1" dirty="0" smtClean="0">
                  <a:solidFill>
                    <a:schemeClr val="tx1">
                      <a:lumMod val="75000"/>
                    </a:schemeClr>
                  </a:solidFill>
                </a:rPr>
                <a:t>=</a:t>
              </a:r>
              <a:endParaRPr lang="fr-FR" sz="2400" i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5349236" y="1943791"/>
              <a:ext cx="8512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i="1" dirty="0" smtClean="0">
                  <a:solidFill>
                    <a:srgbClr val="0000BF"/>
                  </a:solidFill>
                </a:rPr>
                <a:t>TV</a:t>
              </a:r>
              <a:r>
                <a:rPr lang="fr-FR" sz="2400" i="1" baseline="-25000" dirty="0" smtClean="0">
                  <a:solidFill>
                    <a:srgbClr val="0000BF"/>
                  </a:solidFill>
                </a:rPr>
                <a:t>5</a:t>
              </a:r>
              <a:r>
                <a:rPr lang="fr-FR" sz="2400" i="1" dirty="0" smtClean="0">
                  <a:solidFill>
                    <a:srgbClr val="0000BF"/>
                  </a:solidFill>
                </a:rPr>
                <a:t>=</a:t>
              </a:r>
              <a:endParaRPr lang="fr-FR" sz="2400" i="1" dirty="0">
                <a:solidFill>
                  <a:srgbClr val="0000BF"/>
                </a:solidFill>
              </a:endParaRPr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5957959" y="5649771"/>
            <a:ext cx="2292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o</a:t>
            </a:r>
            <a:r>
              <a:rPr lang="fr-FR" sz="2800" i="1" dirty="0" smtClean="0"/>
              <a:t>rdre(o</a:t>
            </a:r>
            <a:r>
              <a:rPr lang="fr-FR" sz="2800" i="1" baseline="-25000" dirty="0" smtClean="0"/>
              <a:t>5 </a:t>
            </a:r>
            <a:r>
              <a:rPr lang="fr-FR" sz="2800" i="1" dirty="0" smtClean="0"/>
              <a:t>,TV</a:t>
            </a:r>
            <a:r>
              <a:rPr lang="fr-FR" sz="2800" i="1" baseline="-25000" dirty="0" smtClean="0"/>
              <a:t>5 </a:t>
            </a:r>
            <a:r>
              <a:rPr lang="fr-FR" sz="2800" i="1" dirty="0" smtClean="0"/>
              <a:t>)</a:t>
            </a:r>
            <a:endParaRPr lang="fr-FR" sz="2800" i="1" dirty="0"/>
          </a:p>
        </p:txBody>
      </p:sp>
      <p:cxnSp>
        <p:nvCxnSpPr>
          <p:cNvPr id="104" name="Connecteur droit avec flèche 10"/>
          <p:cNvCxnSpPr/>
          <p:nvPr/>
        </p:nvCxnSpPr>
        <p:spPr>
          <a:xfrm rot="5400000" flipH="1" flipV="1">
            <a:off x="7480585" y="3853956"/>
            <a:ext cx="6797" cy="1861567"/>
          </a:xfrm>
          <a:prstGeom prst="curvedConnector3">
            <a:avLst>
              <a:gd name="adj1" fmla="val 3803824"/>
            </a:avLst>
          </a:prstGeom>
          <a:ln w="63500" cmpd="sng"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5766121" y="3879517"/>
            <a:ext cx="3205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FF0000"/>
                </a:solidFill>
              </a:rPr>
              <a:t>x</a:t>
            </a:r>
            <a:r>
              <a:rPr lang="fr-FR" sz="2800" i="1" baseline="-25000" dirty="0" smtClean="0">
                <a:solidFill>
                  <a:srgbClr val="FF0000"/>
                </a:solidFill>
              </a:rPr>
              <a:t>4</a:t>
            </a:r>
            <a:r>
              <a:rPr lang="fr-FR" sz="2800" i="1" dirty="0" smtClean="0">
                <a:solidFill>
                  <a:srgbClr val="FF0000"/>
                </a:solidFill>
              </a:rPr>
              <a:t>=c </a:t>
            </a:r>
            <a:r>
              <a:rPr lang="fr-FR" sz="2000" i="1" dirty="0" smtClean="0">
                <a:solidFill>
                  <a:srgbClr val="FF0000"/>
                </a:solidFill>
              </a:rPr>
              <a:t>∧</a:t>
            </a:r>
            <a:r>
              <a:rPr lang="fr-FR" sz="2800" i="1" dirty="0" smtClean="0">
                <a:solidFill>
                  <a:srgbClr val="FF0000"/>
                </a:solidFill>
              </a:rPr>
              <a:t> x</a:t>
            </a:r>
            <a:r>
              <a:rPr lang="fr-FR" sz="2800" i="1" baseline="-25000" dirty="0">
                <a:solidFill>
                  <a:srgbClr val="FF0000"/>
                </a:solidFill>
              </a:rPr>
              <a:t>2</a:t>
            </a:r>
            <a:r>
              <a:rPr lang="fr-FR" sz="2800" i="1" dirty="0" smtClean="0">
                <a:solidFill>
                  <a:srgbClr val="FF0000"/>
                </a:solidFill>
              </a:rPr>
              <a:t>=</a:t>
            </a:r>
            <a:r>
              <a:rPr lang="fr-FR" sz="2800" i="1" dirty="0">
                <a:solidFill>
                  <a:srgbClr val="FF0000"/>
                </a:solidFill>
              </a:rPr>
              <a:t>b</a:t>
            </a:r>
            <a:r>
              <a:rPr lang="fr-FR" sz="2800" i="1" dirty="0" smtClean="0">
                <a:solidFill>
                  <a:srgbClr val="FF0000"/>
                </a:solidFill>
              </a:rPr>
              <a:t> </a:t>
            </a:r>
            <a:r>
              <a:rPr lang="fr-FR" sz="2800" i="1" dirty="0">
                <a:solidFill>
                  <a:srgbClr val="FF0000"/>
                </a:solidFill>
              </a:rPr>
              <a:t>⟶</a:t>
            </a:r>
            <a:r>
              <a:rPr lang="fr-FR" sz="2800" i="1" dirty="0" smtClean="0">
                <a:solidFill>
                  <a:srgbClr val="FF0000"/>
                </a:solidFill>
              </a:rPr>
              <a:t> x</a:t>
            </a:r>
            <a:r>
              <a:rPr lang="fr-FR" sz="2800" i="1" baseline="-25000" dirty="0" smtClean="0">
                <a:solidFill>
                  <a:srgbClr val="FF0000"/>
                </a:solidFill>
              </a:rPr>
              <a:t>1</a:t>
            </a:r>
            <a:r>
              <a:rPr lang="fr-FR" sz="2800" i="1" dirty="0">
                <a:solidFill>
                  <a:srgbClr val="FF0000"/>
                </a:solidFill>
              </a:rPr>
              <a:t>≠</a:t>
            </a:r>
            <a:r>
              <a:rPr lang="fr-FR" sz="2800" i="1" dirty="0" smtClean="0">
                <a:solidFill>
                  <a:srgbClr val="FF0000"/>
                </a:solidFill>
              </a:rPr>
              <a:t>a</a:t>
            </a:r>
            <a:endParaRPr lang="fr-FR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19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9704 " pathEditMode="relative" ptsTypes="AA">
                                      <p:cBhvr>
                                        <p:cTn id="11" dur="8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41267 0.13935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42" y="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-0.40538 0.14074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8" y="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0.19913 0.14097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-0.204 0.13912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208 L 0.8228 0.13806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01" y="67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10"/>
                            </p:stCondLst>
                            <p:childTnLst>
                              <p:par>
                                <p:cTn id="7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1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20"/>
                            </p:stCondLst>
                            <p:childTnLst>
                              <p:par>
                                <p:cTn id="7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1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30"/>
                            </p:stCondLst>
                            <p:childTnLst>
                              <p:par>
                                <p:cTn id="78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1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40"/>
                            </p:stCondLst>
                            <p:childTnLst>
                              <p:par>
                                <p:cTn id="82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1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5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8" grpId="0" animBg="1"/>
      <p:bldP spid="48" grpId="1" animBg="1"/>
      <p:bldP spid="48" grpId="2" animBg="1"/>
      <p:bldP spid="78" grpId="0" animBg="1"/>
      <p:bldP spid="78" grpId="1" animBg="1"/>
      <p:bldP spid="99" grpId="0" animBg="1"/>
      <p:bldP spid="28" grpId="0"/>
      <p:bldP spid="10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200" dirty="0">
                <a:solidFill>
                  <a:srgbClr val="0000BF"/>
                </a:solidFill>
              </a:rPr>
              <a:t>Plan</a:t>
            </a:r>
            <a:r>
              <a:rPr lang="fr-FR" dirty="0">
                <a:solidFill>
                  <a:srgbClr val="0000BF"/>
                </a:solidFill>
              </a:rPr>
              <a:t/>
            </a:r>
            <a:br>
              <a:rPr lang="fr-FR" dirty="0">
                <a:solidFill>
                  <a:srgbClr val="0000BF"/>
                </a:solidFill>
              </a:rPr>
            </a:br>
            <a:endParaRPr lang="fr-FR" dirty="0">
              <a:solidFill>
                <a:srgbClr val="0000B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DisCSP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: Réseau de contraintes distribué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Backtracking</a:t>
            </a:r>
            <a:r>
              <a:rPr lang="fr-FR" dirty="0" smtClean="0"/>
              <a:t>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asynchrone – ABT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Backtracking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asynchrone agile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914400" lvl="1" indent="-514350">
              <a:buFont typeface="Arial"/>
              <a:buChar char="•"/>
            </a:pP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</a:rPr>
              <a:t>La </a:t>
            </a:r>
            <a:r>
              <a:rPr lang="fr-FR" sz="2800" dirty="0">
                <a:solidFill>
                  <a:schemeClr val="bg1">
                    <a:lumMod val="65000"/>
                  </a:schemeClr>
                </a:solidFill>
              </a:rPr>
              <a:t>valeur de </a:t>
            </a: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</a:rPr>
              <a:t>terminaison</a:t>
            </a:r>
          </a:p>
          <a:p>
            <a:pPr marL="914400" lvl="1" indent="-514350">
              <a:buFont typeface="Arial"/>
              <a:buChar char="•"/>
            </a:pP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</a:rPr>
              <a:t>La </a:t>
            </a:r>
            <a:r>
              <a:rPr lang="fr-FR" sz="2800" dirty="0">
                <a:solidFill>
                  <a:schemeClr val="bg1">
                    <a:lumMod val="65000"/>
                  </a:schemeClr>
                </a:solidFill>
              </a:rPr>
              <a:t>cible du </a:t>
            </a:r>
            <a:r>
              <a:rPr lang="fr-FR" sz="2800" dirty="0" err="1" smtClean="0">
                <a:solidFill>
                  <a:schemeClr val="bg1">
                    <a:lumMod val="65000"/>
                  </a:schemeClr>
                </a:solidFill>
              </a:rPr>
              <a:t>backtracking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Évaluation expérimentale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dirty="0" smtClean="0"/>
              <a:t>Mohamed </a:t>
            </a:r>
            <a:r>
              <a:rPr lang="fr-FR" dirty="0" err="1" smtClean="0"/>
              <a:t>Wahbi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16</a:t>
            </a:fld>
            <a:endParaRPr lang="en-US" dirty="0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97667" y="6492875"/>
            <a:ext cx="4148667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8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030" y="15193"/>
            <a:ext cx="8686800" cy="1143000"/>
          </a:xfrm>
        </p:spPr>
        <p:txBody>
          <a:bodyPr>
            <a:normAutofit/>
          </a:bodyPr>
          <a:lstStyle/>
          <a:p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Expérimentations</a:t>
            </a:r>
            <a:endParaRPr lang="fr-FR" sz="3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>
                <a:solidFill>
                  <a:srgbClr val="000000"/>
                </a:solidFill>
              </a:rPr>
              <a:t>Algorithmes : ABT, ABTDO-</a:t>
            </a:r>
            <a:r>
              <a:rPr lang="fr-FR" sz="2800" dirty="0" err="1" smtClean="0">
                <a:solidFill>
                  <a:srgbClr val="000000"/>
                </a:solidFill>
              </a:rPr>
              <a:t>ng</a:t>
            </a:r>
            <a:r>
              <a:rPr lang="fr-FR" sz="2800" dirty="0" smtClean="0">
                <a:solidFill>
                  <a:srgbClr val="000000"/>
                </a:solidFill>
              </a:rPr>
              <a:t>, ABTDO</a:t>
            </a:r>
            <a:r>
              <a:rPr lang="fr-FR" sz="2800" dirty="0">
                <a:solidFill>
                  <a:srgbClr val="000000"/>
                </a:solidFill>
              </a:rPr>
              <a:t>-Retro-</a:t>
            </a:r>
            <a:r>
              <a:rPr lang="fr-FR" sz="2800" dirty="0" err="1" smtClean="0">
                <a:solidFill>
                  <a:srgbClr val="000000"/>
                </a:solidFill>
              </a:rPr>
              <a:t>MinDom</a:t>
            </a:r>
            <a:r>
              <a:rPr lang="fr-FR" sz="2800" dirty="0" smtClean="0">
                <a:solidFill>
                  <a:srgbClr val="000000"/>
                </a:solidFill>
              </a:rPr>
              <a:t> et Agile</a:t>
            </a:r>
            <a:r>
              <a:rPr lang="fr-FR" sz="2800" dirty="0">
                <a:solidFill>
                  <a:srgbClr val="000000"/>
                </a:solidFill>
              </a:rPr>
              <a:t>-</a:t>
            </a:r>
            <a:r>
              <a:rPr lang="fr-FR" sz="2800" dirty="0" smtClean="0">
                <a:solidFill>
                  <a:srgbClr val="000000"/>
                </a:solidFill>
              </a:rPr>
              <a:t>ABT;</a:t>
            </a:r>
            <a:endParaRPr lang="fr-FR" sz="2800" dirty="0">
              <a:solidFill>
                <a:srgbClr val="000000"/>
              </a:solidFill>
            </a:endParaRPr>
          </a:p>
          <a:p>
            <a:r>
              <a:rPr lang="fr-FR" sz="2800" dirty="0" smtClean="0">
                <a:solidFill>
                  <a:srgbClr val="000000"/>
                </a:solidFill>
              </a:rPr>
              <a:t>Les </a:t>
            </a:r>
            <a:r>
              <a:rPr lang="fr-FR" sz="2800" dirty="0" err="1">
                <a:solidFill>
                  <a:srgbClr val="000000"/>
                </a:solidFill>
              </a:rPr>
              <a:t>DisCSP</a:t>
            </a:r>
            <a:r>
              <a:rPr lang="fr-FR" sz="2800" dirty="0">
                <a:solidFill>
                  <a:srgbClr val="000000"/>
                </a:solidFill>
              </a:rPr>
              <a:t> uniformes </a:t>
            </a:r>
            <a:r>
              <a:rPr lang="fr-FR" sz="2800" dirty="0" smtClean="0">
                <a:solidFill>
                  <a:srgbClr val="000000"/>
                </a:solidFill>
              </a:rPr>
              <a:t>binaires: </a:t>
            </a:r>
          </a:p>
          <a:p>
            <a:pPr lvl="1"/>
            <a:r>
              <a:rPr lang="fr-FR" sz="2400" dirty="0">
                <a:solidFill>
                  <a:srgbClr val="000000"/>
                </a:solidFill>
              </a:rPr>
              <a:t>avec une faible densité ;</a:t>
            </a:r>
          </a:p>
          <a:p>
            <a:pPr lvl="1"/>
            <a:r>
              <a:rPr lang="fr-FR" sz="2400" dirty="0">
                <a:solidFill>
                  <a:srgbClr val="000000"/>
                </a:solidFill>
              </a:rPr>
              <a:t>avec une densité élevée;</a:t>
            </a:r>
          </a:p>
          <a:p>
            <a:r>
              <a:rPr lang="fr-FR" sz="2800" dirty="0">
                <a:solidFill>
                  <a:srgbClr val="000000"/>
                </a:solidFill>
              </a:rPr>
              <a:t>Les problèmes distribués </a:t>
            </a:r>
            <a:r>
              <a:rPr lang="fr-FR" sz="2800" dirty="0" smtClean="0">
                <a:solidFill>
                  <a:srgbClr val="000000"/>
                </a:solidFill>
              </a:rPr>
              <a:t>de capteur</a:t>
            </a:r>
            <a:r>
              <a:rPr lang="fr-FR" sz="2800" dirty="0">
                <a:solidFill>
                  <a:srgbClr val="000000"/>
                </a:solidFill>
              </a:rPr>
              <a:t>-</a:t>
            </a:r>
            <a:r>
              <a:rPr lang="fr-FR" sz="2800" dirty="0" smtClean="0">
                <a:solidFill>
                  <a:srgbClr val="000000"/>
                </a:solidFill>
              </a:rPr>
              <a:t>mobile;</a:t>
            </a:r>
          </a:p>
          <a:p>
            <a:r>
              <a:rPr lang="fr-FR" sz="2800" dirty="0" smtClean="0">
                <a:solidFill>
                  <a:srgbClr val="000000"/>
                </a:solidFill>
              </a:rPr>
              <a:t>Les performances </a:t>
            </a:r>
            <a:r>
              <a:rPr lang="fr-FR" sz="2800" dirty="0">
                <a:solidFill>
                  <a:srgbClr val="000000"/>
                </a:solidFill>
              </a:rPr>
              <a:t>des </a:t>
            </a:r>
            <a:r>
              <a:rPr lang="fr-FR" sz="2800" dirty="0" smtClean="0">
                <a:solidFill>
                  <a:srgbClr val="000000"/>
                </a:solidFill>
              </a:rPr>
              <a:t>algorithmes:</a:t>
            </a:r>
          </a:p>
          <a:p>
            <a:pPr lvl="1"/>
            <a:r>
              <a:rPr lang="fr-FR" sz="2400" dirty="0" smtClean="0">
                <a:solidFill>
                  <a:srgbClr val="000000"/>
                </a:solidFill>
              </a:rPr>
              <a:t>le </a:t>
            </a:r>
            <a:r>
              <a:rPr lang="fr-FR" sz="2400" dirty="0">
                <a:solidFill>
                  <a:srgbClr val="000000"/>
                </a:solidFill>
              </a:rPr>
              <a:t>coût de </a:t>
            </a:r>
            <a:r>
              <a:rPr lang="fr-FR" sz="2400" dirty="0" smtClean="0">
                <a:solidFill>
                  <a:srgbClr val="000000"/>
                </a:solidFill>
              </a:rPr>
              <a:t>communication(</a:t>
            </a:r>
            <a:r>
              <a:rPr lang="fr-FR" sz="2400" i="1" dirty="0"/>
              <a:t>#</a:t>
            </a:r>
            <a:r>
              <a:rPr lang="fr-FR" sz="2400" i="1" dirty="0" err="1"/>
              <a:t>msgs</a:t>
            </a:r>
            <a:r>
              <a:rPr lang="fr-FR" sz="2400" dirty="0" smtClean="0">
                <a:solidFill>
                  <a:srgbClr val="000000"/>
                </a:solidFill>
              </a:rPr>
              <a:t>);</a:t>
            </a:r>
          </a:p>
          <a:p>
            <a:pPr lvl="1"/>
            <a:r>
              <a:rPr lang="fr-FR" sz="2400" dirty="0" smtClean="0">
                <a:solidFill>
                  <a:srgbClr val="000000"/>
                </a:solidFill>
              </a:rPr>
              <a:t>l’effort </a:t>
            </a:r>
            <a:r>
              <a:rPr lang="fr-FR" sz="2400" dirty="0">
                <a:solidFill>
                  <a:srgbClr val="000000"/>
                </a:solidFill>
              </a:rPr>
              <a:t>de calcul (</a:t>
            </a:r>
            <a:r>
              <a:rPr lang="fr-FR" sz="2400" i="1" dirty="0">
                <a:solidFill>
                  <a:srgbClr val="0000FF"/>
                </a:solidFill>
              </a:rPr>
              <a:t>#</a:t>
            </a:r>
            <a:r>
              <a:rPr lang="fr-FR" sz="2400" i="1" dirty="0" err="1">
                <a:solidFill>
                  <a:srgbClr val="0000FF"/>
                </a:solidFill>
              </a:rPr>
              <a:t>ncccs</a:t>
            </a:r>
            <a:r>
              <a:rPr lang="fr-FR" sz="2400" dirty="0">
                <a:solidFill>
                  <a:srgbClr val="000000"/>
                </a:solidFill>
              </a:rPr>
              <a:t>).</a:t>
            </a:r>
            <a:endParaRPr lang="fr-FR" sz="2400" dirty="0" smtClean="0">
              <a:solidFill>
                <a:srgbClr val="000000"/>
              </a:solidFill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s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14180" y="-1400820"/>
            <a:ext cx="7200000" cy="9317640"/>
          </a:xfrm>
          <a:prstGeom prst="rect">
            <a:avLst/>
          </a:prstGeom>
        </p:spPr>
      </p:pic>
      <p:pic>
        <p:nvPicPr>
          <p:cNvPr id="6" name="Image 5" descr="ncccs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" t="-1262" r="-485" b="1262"/>
          <a:stretch/>
        </p:blipFill>
        <p:spPr>
          <a:xfrm rot="5400000">
            <a:off x="61800" y="-1242001"/>
            <a:ext cx="7200000" cy="9000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19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Expérimentations: </a:t>
            </a:r>
            <a:r>
              <a:rPr lang="fr-FR" sz="3800" dirty="0" err="1" smtClean="0">
                <a:solidFill>
                  <a:schemeClr val="tx1">
                    <a:lumMod val="75000"/>
                  </a:schemeClr>
                </a:solidFill>
              </a:rPr>
              <a:t>DisCSPs</a:t>
            </a:r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fr-FR" sz="3800" dirty="0">
                <a:solidFill>
                  <a:schemeClr val="tx1">
                    <a:lumMod val="75000"/>
                  </a:schemeClr>
                </a:solidFill>
              </a:rPr>
              <a:t>aléatoires </a:t>
            </a:r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avec </a:t>
            </a:r>
            <a:r>
              <a:rPr lang="fr-FR" sz="3800" dirty="0">
                <a:solidFill>
                  <a:schemeClr val="tx1">
                    <a:lumMod val="75000"/>
                  </a:schemeClr>
                </a:solidFill>
              </a:rPr>
              <a:t>une faible densité</a:t>
            </a: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28925"/>
              </p:ext>
            </p:extLst>
          </p:nvPr>
        </p:nvGraphicFramePr>
        <p:xfrm>
          <a:off x="0" y="1299303"/>
          <a:ext cx="9144000" cy="191238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89473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 = 20, d = 10, p</a:t>
                      </a:r>
                      <a:r>
                        <a:rPr lang="fr-FR" sz="2400" b="0" i="1" u="none" strike="noStrike" kern="1200" baseline="-25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= 0.2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92827">
                <a:tc>
                  <a:txBody>
                    <a:bodyPr/>
                    <a:lstStyle/>
                    <a:p>
                      <a:pPr algn="ctr"/>
                      <a:r>
                        <a:rPr lang="fr-FR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 #</a:t>
                      </a:r>
                      <a:r>
                        <a:rPr lang="fr-FR" sz="2000" b="0" i="1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ncccs</a:t>
                      </a:r>
                      <a:r>
                        <a:rPr lang="fr-FR" sz="20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effectués </a:t>
                      </a:r>
                      <a:endParaRPr lang="fr-FR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 #</a:t>
                      </a:r>
                      <a:r>
                        <a:rPr lang="fr-FR" sz="2000" b="0" i="1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msg</a:t>
                      </a:r>
                      <a:r>
                        <a:rPr lang="fr-FR" sz="20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échangés</a:t>
                      </a:r>
                      <a:endParaRPr lang="fr-FR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fr-FR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21873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1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2783" y="-1576271"/>
            <a:ext cx="7199994" cy="931764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4528" y="-1347873"/>
            <a:ext cx="6954545" cy="9000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19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sz="3800" dirty="0">
                <a:solidFill>
                  <a:schemeClr val="tx1">
                    <a:lumMod val="75000"/>
                  </a:schemeClr>
                </a:solidFill>
              </a:rPr>
              <a:t>Expérimentations: </a:t>
            </a:r>
            <a:r>
              <a:rPr lang="fr-FR" sz="3800" dirty="0" err="1" smtClean="0">
                <a:solidFill>
                  <a:schemeClr val="tx1">
                    <a:lumMod val="75000"/>
                  </a:schemeClr>
                </a:solidFill>
              </a:rPr>
              <a:t>DisCSPs</a:t>
            </a:r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 aléatoires </a:t>
            </a:r>
            <a:r>
              <a:rPr lang="fr-FR" sz="3800" dirty="0">
                <a:solidFill>
                  <a:schemeClr val="tx1">
                    <a:lumMod val="75000"/>
                  </a:schemeClr>
                </a:solidFill>
              </a:rPr>
              <a:t>avec une densité élevée</a:t>
            </a: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163222"/>
              </p:ext>
            </p:extLst>
          </p:nvPr>
        </p:nvGraphicFramePr>
        <p:xfrm>
          <a:off x="0" y="1299303"/>
          <a:ext cx="9144000" cy="191238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89473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 = 20, d = 10, p</a:t>
                      </a:r>
                      <a:r>
                        <a:rPr lang="fr-FR" sz="2400" b="0" i="1" u="none" strike="noStrike" kern="1200" baseline="-25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= 0.7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9282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 #</a:t>
                      </a:r>
                      <a:r>
                        <a:rPr lang="fr-FR" sz="2000" b="0" i="1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ncccs</a:t>
                      </a:r>
                      <a:r>
                        <a:rPr lang="fr-FR" sz="20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effectués</a:t>
                      </a:r>
                      <a:endParaRPr lang="fr-FR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fr-FR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 #</a:t>
                      </a:r>
                      <a:r>
                        <a:rPr lang="fr-FR" sz="2000" b="0" i="1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msg</a:t>
                      </a:r>
                      <a:r>
                        <a:rPr lang="fr-FR" sz="20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échangés </a:t>
                      </a:r>
                      <a:endParaRPr lang="fr-FR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21873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6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200" dirty="0">
                <a:solidFill>
                  <a:schemeClr val="tx1">
                    <a:lumMod val="75000"/>
                  </a:schemeClr>
                </a:solidFill>
              </a:rPr>
              <a:t>Plan</a:t>
            </a:r>
            <a:r>
              <a:rPr lang="fr-FR" dirty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fr-FR" dirty="0">
                <a:solidFill>
                  <a:schemeClr val="tx1">
                    <a:lumMod val="75000"/>
                  </a:schemeClr>
                </a:solidFill>
              </a:rPr>
            </a:br>
            <a:endParaRPr lang="fr-F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err="1"/>
              <a:t>DisCSP</a:t>
            </a:r>
            <a:r>
              <a:rPr lang="fr-FR" dirty="0"/>
              <a:t> : Réseau de contraintes </a:t>
            </a:r>
            <a:r>
              <a:rPr lang="fr-FR" dirty="0" smtClean="0"/>
              <a:t>distribué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Backtracking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asynchrone  - ABT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Backtracking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asynchrone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agile</a:t>
            </a:r>
          </a:p>
          <a:p>
            <a:pPr marL="914400" lvl="1" indent="-514350">
              <a:buFont typeface="Arial"/>
              <a:buChar char="•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La valeur de terminaison</a:t>
            </a:r>
            <a:endParaRPr lang="fr-FR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914400" lvl="1" indent="-514350">
              <a:buFont typeface="Arial"/>
              <a:buChar char="•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La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cible du 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backtracking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Évaluation expérimentale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97667" y="6492875"/>
            <a:ext cx="4148667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9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64023" y="-1553217"/>
            <a:ext cx="7199994" cy="931763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6128" y="-1358339"/>
            <a:ext cx="6954545" cy="8999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19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sz="3800" dirty="0">
                <a:solidFill>
                  <a:schemeClr val="tx1">
                    <a:lumMod val="75000"/>
                  </a:schemeClr>
                </a:solidFill>
              </a:rPr>
              <a:t>Expérimentations: </a:t>
            </a:r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Les </a:t>
            </a:r>
            <a:r>
              <a:rPr lang="fr-FR" sz="3800" dirty="0">
                <a:solidFill>
                  <a:schemeClr val="tx1">
                    <a:lumMod val="75000"/>
                  </a:schemeClr>
                </a:solidFill>
              </a:rPr>
              <a:t>problèmes distribués de</a:t>
            </a:r>
            <a:br>
              <a:rPr lang="fr-FR" sz="380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fr-FR" sz="3800" dirty="0">
                <a:solidFill>
                  <a:schemeClr val="tx1">
                    <a:lumMod val="75000"/>
                  </a:schemeClr>
                </a:solidFill>
              </a:rPr>
              <a:t>capteur-mobile</a:t>
            </a: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061885"/>
              </p:ext>
            </p:extLst>
          </p:nvPr>
        </p:nvGraphicFramePr>
        <p:xfrm>
          <a:off x="0" y="1299303"/>
          <a:ext cx="9144000" cy="191238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89473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 = 25, n = 5, p</a:t>
                      </a:r>
                      <a:r>
                        <a:rPr lang="fr-FR" sz="2400" b="0" i="1" u="none" strike="noStrike" kern="1200" baseline="-25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fr-FR" sz="24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= 0.4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92827">
                <a:tc>
                  <a:txBody>
                    <a:bodyPr/>
                    <a:lstStyle/>
                    <a:p>
                      <a:pPr algn="ctr"/>
                      <a:r>
                        <a:rPr lang="fr-FR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 #</a:t>
                      </a:r>
                      <a:r>
                        <a:rPr lang="fr-FR" sz="2000" b="0" i="1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ncccs</a:t>
                      </a:r>
                      <a:r>
                        <a:rPr lang="fr-FR" sz="20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effectués </a:t>
                      </a:r>
                      <a:endParaRPr lang="fr-FR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 #</a:t>
                      </a:r>
                      <a:r>
                        <a:rPr lang="fr-FR" sz="2000" b="0" i="1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msg</a:t>
                      </a:r>
                      <a:r>
                        <a:rPr lang="fr-FR" sz="2000" b="0" i="1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échangés</a:t>
                      </a:r>
                      <a:endParaRPr lang="fr-FR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fr-FR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21873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9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200" dirty="0">
                <a:solidFill>
                  <a:srgbClr val="0000BF"/>
                </a:solidFill>
              </a:rPr>
              <a:t>Plan</a:t>
            </a:r>
            <a:r>
              <a:rPr lang="fr-FR" dirty="0">
                <a:solidFill>
                  <a:srgbClr val="0000BF"/>
                </a:solidFill>
              </a:rPr>
              <a:t/>
            </a:r>
            <a:br>
              <a:rPr lang="fr-FR" dirty="0">
                <a:solidFill>
                  <a:srgbClr val="0000BF"/>
                </a:solidFill>
              </a:rPr>
            </a:br>
            <a:endParaRPr lang="fr-FR" dirty="0">
              <a:solidFill>
                <a:srgbClr val="0000B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DisCSP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: Réseau de contraintes distribué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Backtracking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asynchrone – ABT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Backtracking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asynchrone agile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914400" lvl="1" indent="-514350">
              <a:buFont typeface="Arial"/>
              <a:buChar char="•"/>
            </a:pP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</a:rPr>
              <a:t>La </a:t>
            </a:r>
            <a:r>
              <a:rPr lang="fr-FR" sz="2800" dirty="0">
                <a:solidFill>
                  <a:schemeClr val="bg1">
                    <a:lumMod val="65000"/>
                  </a:schemeClr>
                </a:solidFill>
              </a:rPr>
              <a:t>valeur de </a:t>
            </a: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</a:rPr>
              <a:t>terminaison</a:t>
            </a:r>
          </a:p>
          <a:p>
            <a:pPr marL="914400" lvl="1" indent="-514350">
              <a:buFont typeface="Arial"/>
              <a:buChar char="•"/>
            </a:pP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</a:rPr>
              <a:t>La </a:t>
            </a:r>
            <a:r>
              <a:rPr lang="fr-FR" sz="2800" dirty="0">
                <a:solidFill>
                  <a:schemeClr val="bg1">
                    <a:lumMod val="65000"/>
                  </a:schemeClr>
                </a:solidFill>
              </a:rPr>
              <a:t>cible du </a:t>
            </a:r>
            <a:r>
              <a:rPr lang="fr-FR" sz="2800" dirty="0" err="1" smtClean="0">
                <a:solidFill>
                  <a:schemeClr val="bg1">
                    <a:lumMod val="65000"/>
                  </a:schemeClr>
                </a:solidFill>
              </a:rPr>
              <a:t>backtracking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Évaluation expérimentale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Conclusions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dirty="0" smtClean="0"/>
              <a:t>Mohamed </a:t>
            </a:r>
            <a:r>
              <a:rPr lang="fr-FR" dirty="0" err="1" smtClean="0"/>
              <a:t>Wahbi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21</a:t>
            </a:fld>
            <a:endParaRPr lang="en-US" dirty="0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97667" y="6492875"/>
            <a:ext cx="4148667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8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193"/>
            <a:ext cx="9144000" cy="1143000"/>
          </a:xfrm>
        </p:spPr>
        <p:txBody>
          <a:bodyPr>
            <a:normAutofit/>
          </a:bodyPr>
          <a:lstStyle/>
          <a:p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Conclusions</a:t>
            </a:r>
            <a:endParaRPr lang="fr-FR" sz="3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22</a:t>
            </a:fld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Le concept des valeurs de terminaison ;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La cible </a:t>
            </a:r>
            <a:r>
              <a:rPr lang="fr-FR" dirty="0">
                <a:solidFill>
                  <a:srgbClr val="000000"/>
                </a:solidFill>
              </a:rPr>
              <a:t>du </a:t>
            </a:r>
            <a:r>
              <a:rPr lang="fr-FR" dirty="0" err="1">
                <a:solidFill>
                  <a:srgbClr val="000000"/>
                </a:solidFill>
              </a:rPr>
              <a:t>backtracking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smtClean="0">
                <a:solidFill>
                  <a:srgbClr val="000000"/>
                </a:solidFill>
              </a:rPr>
              <a:t>n’est pas nécessairement </a:t>
            </a:r>
            <a:r>
              <a:rPr lang="fr-FR" dirty="0">
                <a:solidFill>
                  <a:srgbClr val="000000"/>
                </a:solidFill>
              </a:rPr>
              <a:t>l’agent ayant la plus faible priorité ;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Les </a:t>
            </a:r>
            <a:r>
              <a:rPr lang="fr-FR" dirty="0">
                <a:solidFill>
                  <a:srgbClr val="000000"/>
                </a:solidFill>
              </a:rPr>
              <a:t>valeurs de terminaison semblent limiter les changements d’ordres </a:t>
            </a:r>
            <a:r>
              <a:rPr lang="fr-FR" dirty="0" smtClean="0">
                <a:solidFill>
                  <a:srgbClr val="000000"/>
                </a:solidFill>
              </a:rPr>
              <a:t>aux plus rentables;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4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23</a:t>
            </a:fld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185977" y="2930609"/>
            <a:ext cx="2772047" cy="996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>
                <a:solidFill>
                  <a:schemeClr val="tx1">
                    <a:lumMod val="75000"/>
                  </a:schemeClr>
                </a:solidFill>
              </a:rPr>
              <a:t>Merci</a:t>
            </a:r>
            <a:endParaRPr lang="fr-FR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6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800" dirty="0" err="1">
                <a:solidFill>
                  <a:srgbClr val="0000BF"/>
                </a:solidFill>
              </a:rPr>
              <a:t>DisCSP</a:t>
            </a:r>
            <a:r>
              <a:rPr lang="fr-FR" sz="3800" dirty="0">
                <a:solidFill>
                  <a:srgbClr val="0000BF"/>
                </a:solidFill>
              </a:rPr>
              <a:t> : Réseau de contraintes distribué</a:t>
            </a:r>
          </a:p>
        </p:txBody>
      </p:sp>
      <p:sp>
        <p:nvSpPr>
          <p:cNvPr id="8" name="Ellipse 7"/>
          <p:cNvSpPr/>
          <p:nvPr/>
        </p:nvSpPr>
        <p:spPr>
          <a:xfrm>
            <a:off x="6794183" y="1992594"/>
            <a:ext cx="1260914" cy="1054548"/>
          </a:xfrm>
          <a:prstGeom prst="ellipse">
            <a:avLst/>
          </a:prstGeom>
          <a:solidFill>
            <a:schemeClr val="bg1">
              <a:lumMod val="85000"/>
            </a:schemeClr>
          </a:solidFill>
          <a:ln w="34925">
            <a:solidFill>
              <a:srgbClr val="0329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065058" y="2242972"/>
            <a:ext cx="677200" cy="56123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2400" i="1" spc="-150" dirty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805483" y="1622778"/>
            <a:ext cx="6352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000000"/>
                </a:solidFill>
              </a:rPr>
              <a:t>A</a:t>
            </a:r>
            <a:r>
              <a:rPr lang="fr-FR" sz="3200" i="1" baseline="-250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5" name="Ellipse 14"/>
          <p:cNvSpPr/>
          <p:nvPr/>
        </p:nvSpPr>
        <p:spPr>
          <a:xfrm>
            <a:off x="1518522" y="4637394"/>
            <a:ext cx="1260914" cy="1054548"/>
          </a:xfrm>
          <a:prstGeom prst="ellipse">
            <a:avLst/>
          </a:prstGeom>
          <a:solidFill>
            <a:schemeClr val="bg1">
              <a:lumMod val="85000"/>
            </a:schemeClr>
          </a:solidFill>
          <a:ln w="34925">
            <a:solidFill>
              <a:srgbClr val="0329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789397" y="4948808"/>
            <a:ext cx="737724" cy="5284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2400" i="1" spc="-150" dirty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032585" y="4948808"/>
            <a:ext cx="6352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000000"/>
                </a:solidFill>
              </a:rPr>
              <a:t>A</a:t>
            </a:r>
            <a:r>
              <a:rPr lang="fr-FR" sz="3200" i="1" baseline="-25000" dirty="0" smtClean="0">
                <a:solidFill>
                  <a:srgbClr val="000000"/>
                </a:solidFill>
              </a:rPr>
              <a:t>5</a:t>
            </a:r>
            <a:endParaRPr lang="fr-FR" sz="3200" i="1" baseline="-25000" dirty="0">
              <a:solidFill>
                <a:srgbClr val="0000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3766987" y="3106857"/>
            <a:ext cx="1530172" cy="949384"/>
          </a:xfrm>
          <a:prstGeom prst="ellipse">
            <a:avLst/>
          </a:prstGeom>
          <a:solidFill>
            <a:schemeClr val="bg1">
              <a:lumMod val="85000"/>
            </a:schemeClr>
          </a:solidFill>
          <a:ln w="34925">
            <a:solidFill>
              <a:srgbClr val="0329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181029" y="3445722"/>
            <a:ext cx="737723" cy="4873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2400" i="1" spc="-150" dirty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406956" y="2426899"/>
            <a:ext cx="6352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000000"/>
                </a:solidFill>
              </a:rPr>
              <a:t>A</a:t>
            </a:r>
            <a:r>
              <a:rPr lang="fr-FR" sz="3200" i="1" baseline="-25000" dirty="0" smtClean="0">
                <a:solidFill>
                  <a:srgbClr val="000000"/>
                </a:solidFill>
              </a:rPr>
              <a:t>1</a:t>
            </a:r>
            <a:endParaRPr lang="fr-FR" sz="3200" i="1" baseline="-25000" dirty="0">
              <a:solidFill>
                <a:srgbClr val="000000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6733659" y="4828152"/>
            <a:ext cx="1463600" cy="12396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4925">
            <a:solidFill>
              <a:srgbClr val="0329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7004534" y="5291543"/>
            <a:ext cx="737724" cy="5615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2400" i="1" spc="-150" dirty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390147" y="5528855"/>
            <a:ext cx="6352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000000"/>
                </a:solidFill>
              </a:rPr>
              <a:t>A</a:t>
            </a:r>
            <a:r>
              <a:rPr lang="fr-FR" sz="3200" i="1" baseline="-250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0" name="Ellipse 29"/>
          <p:cNvSpPr/>
          <p:nvPr/>
        </p:nvSpPr>
        <p:spPr>
          <a:xfrm>
            <a:off x="863788" y="2137352"/>
            <a:ext cx="1260914" cy="1054548"/>
          </a:xfrm>
          <a:prstGeom prst="ellipse">
            <a:avLst/>
          </a:prstGeom>
          <a:solidFill>
            <a:schemeClr val="bg1">
              <a:lumMod val="85000"/>
            </a:schemeClr>
          </a:solidFill>
          <a:ln w="34925">
            <a:solidFill>
              <a:srgbClr val="0329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1134663" y="2515662"/>
            <a:ext cx="737724" cy="4615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fr-FR" sz="2400" i="1" spc="-150" dirty="0" smtClean="0">
                <a:solidFill>
                  <a:srgbClr val="000000"/>
                </a:solidFill>
              </a:rPr>
              <a:t>x</a:t>
            </a:r>
            <a:r>
              <a:rPr lang="fr-FR" sz="2400" i="1" spc="-150" baseline="-25000" dirty="0" smtClean="0">
                <a:solidFill>
                  <a:srgbClr val="000000"/>
                </a:solidFill>
              </a:rPr>
              <a:t>2</a:t>
            </a:r>
            <a:endParaRPr lang="fr-FR" sz="2400" i="1" spc="-150" baseline="-25000" dirty="0">
              <a:solidFill>
                <a:srgbClr val="00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62517" y="1844431"/>
            <a:ext cx="6352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000000"/>
                </a:solidFill>
              </a:rPr>
              <a:t>A</a:t>
            </a:r>
            <a:r>
              <a:rPr lang="fr-FR" sz="3200" i="1" baseline="-25000" dirty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33" name="Connecteur droit 32"/>
          <p:cNvCxnSpPr>
            <a:stCxn id="31" idx="4"/>
            <a:endCxn id="16" idx="0"/>
          </p:cNvCxnSpPr>
          <p:nvPr/>
        </p:nvCxnSpPr>
        <p:spPr>
          <a:xfrm>
            <a:off x="1503525" y="2977186"/>
            <a:ext cx="654734" cy="1971623"/>
          </a:xfrm>
          <a:prstGeom prst="line">
            <a:avLst/>
          </a:prstGeom>
          <a:ln w="50800">
            <a:solidFill>
              <a:srgbClr val="0329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31" idx="5"/>
            <a:endCxn id="21" idx="1"/>
          </p:cNvCxnSpPr>
          <p:nvPr/>
        </p:nvCxnSpPr>
        <p:spPr>
          <a:xfrm>
            <a:off x="1764350" y="2909597"/>
            <a:ext cx="2524716" cy="607498"/>
          </a:xfrm>
          <a:prstGeom prst="line">
            <a:avLst/>
          </a:prstGeom>
          <a:ln w="50800">
            <a:solidFill>
              <a:srgbClr val="0329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16" idx="7"/>
            <a:endCxn id="21" idx="3"/>
          </p:cNvCxnSpPr>
          <p:nvPr/>
        </p:nvCxnSpPr>
        <p:spPr>
          <a:xfrm flipV="1">
            <a:off x="2419083" y="3861716"/>
            <a:ext cx="1869983" cy="1164477"/>
          </a:xfrm>
          <a:prstGeom prst="line">
            <a:avLst/>
          </a:prstGeom>
          <a:ln w="50800">
            <a:solidFill>
              <a:srgbClr val="0329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21" idx="7"/>
            <a:endCxn id="7" idx="2"/>
          </p:cNvCxnSpPr>
          <p:nvPr/>
        </p:nvCxnSpPr>
        <p:spPr>
          <a:xfrm flipV="1">
            <a:off x="4810715" y="2523589"/>
            <a:ext cx="2254344" cy="993506"/>
          </a:xfrm>
          <a:prstGeom prst="line">
            <a:avLst/>
          </a:prstGeom>
          <a:ln w="50800">
            <a:solidFill>
              <a:srgbClr val="0329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26" idx="0"/>
            <a:endCxn id="7" idx="4"/>
          </p:cNvCxnSpPr>
          <p:nvPr/>
        </p:nvCxnSpPr>
        <p:spPr>
          <a:xfrm flipV="1">
            <a:off x="7373396" y="2804206"/>
            <a:ext cx="30262" cy="2487337"/>
          </a:xfrm>
          <a:prstGeom prst="line">
            <a:avLst/>
          </a:prstGeom>
          <a:ln w="50800">
            <a:solidFill>
              <a:srgbClr val="0329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>
            <a:stCxn id="16" idx="6"/>
            <a:endCxn id="26" idx="2"/>
          </p:cNvCxnSpPr>
          <p:nvPr/>
        </p:nvCxnSpPr>
        <p:spPr>
          <a:xfrm>
            <a:off x="2527121" y="5213018"/>
            <a:ext cx="4477414" cy="359285"/>
          </a:xfrm>
          <a:prstGeom prst="line">
            <a:avLst/>
          </a:prstGeom>
          <a:ln w="50800">
            <a:solidFill>
              <a:srgbClr val="0329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2597676" y="3040501"/>
            <a:ext cx="575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0000FF"/>
                </a:solidFill>
              </a:rPr>
              <a:t>c</a:t>
            </a:r>
            <a:r>
              <a:rPr lang="fr-FR" sz="2400" i="1" baseline="-25000" dirty="0" smtClean="0">
                <a:solidFill>
                  <a:srgbClr val="0000FF"/>
                </a:solidFill>
              </a:rPr>
              <a:t>12</a:t>
            </a:r>
            <a:endParaRPr lang="fr-FR" sz="2400" i="1" baseline="-25000" dirty="0">
              <a:solidFill>
                <a:srgbClr val="0000FF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338827" y="3702256"/>
            <a:ext cx="575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0000FF"/>
                </a:solidFill>
              </a:rPr>
              <a:t>c</a:t>
            </a:r>
            <a:r>
              <a:rPr lang="fr-FR" sz="2400" i="1" baseline="-25000" dirty="0" smtClean="0">
                <a:solidFill>
                  <a:srgbClr val="0000FF"/>
                </a:solidFill>
              </a:rPr>
              <a:t>25</a:t>
            </a:r>
            <a:endParaRPr lang="fr-FR" sz="2400" i="1" baseline="-25000" dirty="0">
              <a:solidFill>
                <a:srgbClr val="0000FF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4479230" y="4829878"/>
            <a:ext cx="575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0000FF"/>
                </a:solidFill>
              </a:rPr>
              <a:t>c</a:t>
            </a:r>
            <a:r>
              <a:rPr lang="fr-FR" sz="2400" i="1" baseline="-25000" dirty="0" smtClean="0">
                <a:solidFill>
                  <a:srgbClr val="0000FF"/>
                </a:solidFill>
              </a:rPr>
              <a:t>45</a:t>
            </a:r>
            <a:endParaRPr lang="fr-FR" sz="2400" i="1" baseline="-25000" dirty="0">
              <a:solidFill>
                <a:srgbClr val="0000FF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812186" y="2918357"/>
            <a:ext cx="575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0000FF"/>
                </a:solidFill>
              </a:rPr>
              <a:t>c</a:t>
            </a:r>
            <a:r>
              <a:rPr lang="fr-FR" sz="2400" i="1" baseline="-25000" dirty="0" smtClean="0">
                <a:solidFill>
                  <a:srgbClr val="0000FF"/>
                </a:solidFill>
              </a:rPr>
              <a:t>13</a:t>
            </a:r>
            <a:endParaRPr lang="fr-FR" sz="2400" i="1" baseline="-25000" dirty="0">
              <a:solidFill>
                <a:srgbClr val="0000FF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7432870" y="3609477"/>
            <a:ext cx="575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0000FF"/>
                </a:solidFill>
              </a:rPr>
              <a:t>c</a:t>
            </a:r>
            <a:r>
              <a:rPr lang="fr-FR" sz="2400" i="1" baseline="-25000" dirty="0" smtClean="0">
                <a:solidFill>
                  <a:srgbClr val="0000FF"/>
                </a:solidFill>
              </a:rPr>
              <a:t>34</a:t>
            </a:r>
            <a:endParaRPr lang="fr-FR" sz="2400" i="1" baseline="-25000" dirty="0">
              <a:solidFill>
                <a:srgbClr val="0000FF"/>
              </a:solidFill>
            </a:endParaRPr>
          </a:p>
        </p:txBody>
      </p:sp>
      <p:sp>
        <p:nvSpPr>
          <p:cNvPr id="54" name="Espace réservé de la date 5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61" name="Espace réservé du numéro de diapositive 60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/>
          </a:p>
        </p:txBody>
      </p:sp>
      <p:sp>
        <p:nvSpPr>
          <p:cNvPr id="62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97667" y="6492875"/>
            <a:ext cx="4148667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1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5" grpId="0" animBg="1"/>
      <p:bldP spid="14" grpId="0"/>
      <p:bldP spid="20" grpId="0" animBg="1"/>
      <p:bldP spid="19" grpId="0"/>
      <p:bldP spid="25" grpId="0" animBg="1"/>
      <p:bldP spid="24" grpId="0"/>
      <p:bldP spid="30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800" dirty="0" err="1">
                <a:solidFill>
                  <a:srgbClr val="0000BF"/>
                </a:solidFill>
              </a:rPr>
              <a:t>DisCSP</a:t>
            </a:r>
            <a:r>
              <a:rPr lang="fr-FR" sz="3800" dirty="0">
                <a:solidFill>
                  <a:srgbClr val="0000BF"/>
                </a:solidFill>
              </a:rPr>
              <a:t> : Réseau de contraintes distribué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sz="2800" dirty="0">
                <a:solidFill>
                  <a:srgbClr val="000000"/>
                </a:solidFill>
              </a:rPr>
              <a:t>Un </a:t>
            </a:r>
            <a:r>
              <a:rPr lang="fr-FR" sz="2800" dirty="0" err="1">
                <a:solidFill>
                  <a:srgbClr val="000000"/>
                </a:solidFill>
              </a:rPr>
              <a:t>tuple</a:t>
            </a:r>
            <a:r>
              <a:rPr lang="fr-FR" sz="2800" dirty="0">
                <a:solidFill>
                  <a:srgbClr val="000000"/>
                </a:solidFill>
              </a:rPr>
              <a:t> </a:t>
            </a:r>
            <a:r>
              <a:rPr lang="fr-FR" sz="2800" dirty="0" smtClean="0">
                <a:solidFill>
                  <a:srgbClr val="000000"/>
                </a:solidFill>
                <a:latin typeface="Apple Chancery"/>
                <a:cs typeface="Apple Chancery"/>
              </a:rPr>
              <a:t>(X, D</a:t>
            </a:r>
            <a:r>
              <a:rPr lang="fr-FR" sz="2800" dirty="0">
                <a:solidFill>
                  <a:srgbClr val="000000"/>
                </a:solidFill>
                <a:latin typeface="Apple Chancery"/>
                <a:cs typeface="Apple Chancery"/>
              </a:rPr>
              <a:t>, C)</a:t>
            </a:r>
            <a:r>
              <a:rPr lang="fr-FR" sz="2800" dirty="0">
                <a:solidFill>
                  <a:srgbClr val="000000"/>
                </a:solidFill>
              </a:rPr>
              <a:t> où </a:t>
            </a:r>
            <a:r>
              <a:rPr lang="fr-FR" sz="2800" dirty="0" smtClean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fr-FR" sz="2800" dirty="0">
                <a:solidFill>
                  <a:srgbClr val="000000"/>
                </a:solidFill>
                <a:latin typeface="Apple Chancery"/>
                <a:cs typeface="Apple Chancery"/>
              </a:rPr>
              <a:t>X</a:t>
            </a:r>
            <a:r>
              <a:rPr lang="fr-FR" sz="2800" dirty="0" smtClean="0">
                <a:solidFill>
                  <a:srgbClr val="000000"/>
                </a:solidFill>
              </a:rPr>
              <a:t> est un ensemble de variables {</a:t>
            </a:r>
            <a:r>
              <a:rPr lang="fr-FR" sz="2800" i="1" dirty="0" smtClean="0">
                <a:solidFill>
                  <a:srgbClr val="000000"/>
                </a:solidFill>
              </a:rPr>
              <a:t>x</a:t>
            </a:r>
            <a:r>
              <a:rPr lang="fr-FR" sz="2800" baseline="-25000" dirty="0" smtClean="0">
                <a:solidFill>
                  <a:srgbClr val="000000"/>
                </a:solidFill>
              </a:rPr>
              <a:t>1</a:t>
            </a:r>
            <a:r>
              <a:rPr lang="fr-FR" sz="2800" dirty="0" smtClean="0">
                <a:solidFill>
                  <a:srgbClr val="000000"/>
                </a:solidFill>
              </a:rPr>
              <a:t>, . . . , </a:t>
            </a:r>
            <a:r>
              <a:rPr lang="fr-FR" sz="2800" i="1" dirty="0" err="1" smtClean="0">
                <a:solidFill>
                  <a:srgbClr val="000000"/>
                </a:solidFill>
              </a:rPr>
              <a:t>x</a:t>
            </a:r>
            <a:r>
              <a:rPr lang="fr-FR" sz="2800" i="1" baseline="-25000" dirty="0" err="1" smtClean="0">
                <a:solidFill>
                  <a:srgbClr val="000000"/>
                </a:solidFill>
              </a:rPr>
              <a:t>n</a:t>
            </a:r>
            <a:r>
              <a:rPr lang="fr-FR" sz="2800" dirty="0" smtClean="0">
                <a:solidFill>
                  <a:srgbClr val="000000"/>
                </a:solidFill>
              </a:rPr>
              <a:t>} ;</a:t>
            </a:r>
          </a:p>
          <a:p>
            <a:pPr>
              <a:lnSpc>
                <a:spcPct val="120000"/>
              </a:lnSpc>
            </a:pPr>
            <a:r>
              <a:rPr lang="fr-FR" sz="2800" dirty="0">
                <a:solidFill>
                  <a:srgbClr val="000000"/>
                </a:solidFill>
                <a:latin typeface="Apple Chancery"/>
                <a:cs typeface="Apple Chancery"/>
              </a:rPr>
              <a:t>D</a:t>
            </a:r>
            <a:r>
              <a:rPr lang="fr-FR" sz="2800" dirty="0" smtClean="0">
                <a:solidFill>
                  <a:srgbClr val="000000"/>
                </a:solidFill>
              </a:rPr>
              <a:t> </a:t>
            </a:r>
            <a:r>
              <a:rPr lang="fr-FR" sz="2800" dirty="0">
                <a:solidFill>
                  <a:srgbClr val="000000"/>
                </a:solidFill>
              </a:rPr>
              <a:t>= {</a:t>
            </a:r>
            <a:r>
              <a:rPr lang="fr-FR" sz="2800" i="1" dirty="0">
                <a:solidFill>
                  <a:srgbClr val="000000"/>
                </a:solidFill>
              </a:rPr>
              <a:t>D</a:t>
            </a:r>
            <a:r>
              <a:rPr lang="fr-FR" sz="2800" i="1" baseline="-25000" dirty="0">
                <a:solidFill>
                  <a:srgbClr val="000000"/>
                </a:solidFill>
              </a:rPr>
              <a:t>1</a:t>
            </a:r>
            <a:r>
              <a:rPr lang="fr-FR" sz="2800" i="1" dirty="0">
                <a:solidFill>
                  <a:srgbClr val="000000"/>
                </a:solidFill>
              </a:rPr>
              <a:t>, . . . ,</a:t>
            </a:r>
            <a:r>
              <a:rPr lang="fr-FR" sz="2800" i="1" dirty="0" err="1">
                <a:solidFill>
                  <a:srgbClr val="000000"/>
                </a:solidFill>
              </a:rPr>
              <a:t>D</a:t>
            </a:r>
            <a:r>
              <a:rPr lang="fr-FR" sz="2800" i="1" baseline="-25000" dirty="0" err="1">
                <a:solidFill>
                  <a:srgbClr val="000000"/>
                </a:solidFill>
              </a:rPr>
              <a:t>n</a:t>
            </a:r>
            <a:r>
              <a:rPr lang="fr-FR" sz="2800" dirty="0">
                <a:solidFill>
                  <a:srgbClr val="000000"/>
                </a:solidFill>
              </a:rPr>
              <a:t>} est un ensemble </a:t>
            </a:r>
            <a:r>
              <a:rPr lang="fr-FR" sz="2800" dirty="0" smtClean="0">
                <a:solidFill>
                  <a:srgbClr val="000000"/>
                </a:solidFill>
              </a:rPr>
              <a:t>de domaines </a:t>
            </a:r>
            <a:r>
              <a:rPr lang="fr-FR" sz="2800" dirty="0">
                <a:solidFill>
                  <a:srgbClr val="000000"/>
                </a:solidFill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fr-FR" sz="2800" dirty="0">
                <a:solidFill>
                  <a:srgbClr val="000000"/>
                </a:solidFill>
                <a:latin typeface="Apple Chancery"/>
                <a:cs typeface="Apple Chancery"/>
              </a:rPr>
              <a:t>C</a:t>
            </a:r>
            <a:r>
              <a:rPr lang="fr-FR" sz="2800" dirty="0">
                <a:solidFill>
                  <a:srgbClr val="000000"/>
                </a:solidFill>
              </a:rPr>
              <a:t> est un ensemble de contraintes binaires</a:t>
            </a:r>
            <a:r>
              <a:rPr lang="fr-FR" sz="2800" dirty="0" smtClean="0">
                <a:solidFill>
                  <a:srgbClr val="000000"/>
                </a:solidFill>
              </a:rPr>
              <a:t>,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718278" y="4139466"/>
            <a:ext cx="1707445" cy="5950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2800" i="1" dirty="0" err="1">
                <a:solidFill>
                  <a:srgbClr val="0000FF"/>
                </a:solidFill>
              </a:rPr>
              <a:t>c</a:t>
            </a:r>
            <a:r>
              <a:rPr lang="fr-FR" sz="2800" i="1" baseline="-25000" dirty="0" err="1">
                <a:solidFill>
                  <a:srgbClr val="0000FF"/>
                </a:solidFill>
              </a:rPr>
              <a:t>ij</a:t>
            </a:r>
            <a:r>
              <a:rPr lang="fr-FR" sz="2800" i="1" dirty="0">
                <a:solidFill>
                  <a:srgbClr val="0000FF"/>
                </a:solidFill>
              </a:rPr>
              <a:t> ⊆ </a:t>
            </a:r>
            <a:r>
              <a:rPr lang="fr-FR" sz="2800" i="1" dirty="0" err="1">
                <a:solidFill>
                  <a:srgbClr val="0000FF"/>
                </a:solidFill>
              </a:rPr>
              <a:t>D</a:t>
            </a:r>
            <a:r>
              <a:rPr lang="fr-FR" sz="2800" i="1" baseline="-25000" dirty="0" err="1">
                <a:solidFill>
                  <a:srgbClr val="0000FF"/>
                </a:solidFill>
              </a:rPr>
              <a:t>i</a:t>
            </a:r>
            <a:r>
              <a:rPr lang="fr-FR" sz="2800" i="1" dirty="0" err="1">
                <a:solidFill>
                  <a:srgbClr val="0000FF"/>
                </a:solidFill>
              </a:rPr>
              <a:t>⨯D</a:t>
            </a:r>
            <a:r>
              <a:rPr lang="fr-FR" sz="2800" i="1" baseline="-25000" dirty="0" err="1">
                <a:solidFill>
                  <a:srgbClr val="0000FF"/>
                </a:solidFill>
              </a:rPr>
              <a:t>j</a:t>
            </a:r>
            <a:endParaRPr lang="fr-FR" sz="2800" i="1" dirty="0">
              <a:solidFill>
                <a:srgbClr val="0000FF"/>
              </a:solidFill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4</a:t>
            </a:fld>
            <a:endParaRPr lang="en-US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97667" y="6492875"/>
            <a:ext cx="4148667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2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200" dirty="0">
                <a:solidFill>
                  <a:srgbClr val="0000BF"/>
                </a:solidFill>
              </a:rPr>
              <a:t>Plan</a:t>
            </a:r>
            <a:r>
              <a:rPr lang="fr-FR" dirty="0">
                <a:solidFill>
                  <a:srgbClr val="0000BF"/>
                </a:solidFill>
              </a:rPr>
              <a:t/>
            </a:r>
            <a:br>
              <a:rPr lang="fr-FR" dirty="0">
                <a:solidFill>
                  <a:srgbClr val="0000BF"/>
                </a:solidFill>
              </a:rPr>
            </a:br>
            <a:endParaRPr lang="fr-FR" dirty="0">
              <a:solidFill>
                <a:srgbClr val="0000B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DisCSP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: Réseau de contraintes distribué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Backtracking</a:t>
            </a:r>
            <a:r>
              <a:rPr lang="fr-FR" dirty="0" smtClean="0"/>
              <a:t> asynchrone – </a:t>
            </a:r>
            <a:r>
              <a:rPr lang="fr-FR" dirty="0"/>
              <a:t>ABT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Backtracking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asynchrone agile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914400" lvl="1" indent="-514350">
              <a:buFont typeface="Arial"/>
              <a:buChar char="•"/>
            </a:pP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</a:rPr>
              <a:t>La </a:t>
            </a:r>
            <a:r>
              <a:rPr lang="fr-FR" sz="2800" dirty="0">
                <a:solidFill>
                  <a:schemeClr val="bg1">
                    <a:lumMod val="65000"/>
                  </a:schemeClr>
                </a:solidFill>
              </a:rPr>
              <a:t>valeur de </a:t>
            </a: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</a:rPr>
              <a:t>terminaison</a:t>
            </a:r>
          </a:p>
          <a:p>
            <a:pPr marL="914400" lvl="1" indent="-514350">
              <a:buFont typeface="Arial"/>
              <a:buChar char="•"/>
            </a:pP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</a:rPr>
              <a:t>La </a:t>
            </a:r>
            <a:r>
              <a:rPr lang="fr-FR" sz="2800" dirty="0">
                <a:solidFill>
                  <a:schemeClr val="bg1">
                    <a:lumMod val="65000"/>
                  </a:schemeClr>
                </a:solidFill>
              </a:rPr>
              <a:t>cible du </a:t>
            </a:r>
            <a:r>
              <a:rPr lang="fr-FR" sz="2800" dirty="0" err="1" smtClean="0">
                <a:solidFill>
                  <a:schemeClr val="bg1">
                    <a:lumMod val="65000"/>
                  </a:schemeClr>
                </a:solidFill>
              </a:rPr>
              <a:t>backtracking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Évaluation expérimentale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dirty="0" smtClean="0"/>
              <a:t>Mohamed </a:t>
            </a:r>
            <a:r>
              <a:rPr lang="fr-FR" dirty="0" err="1" smtClean="0"/>
              <a:t>Wahbi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97667" y="6492875"/>
            <a:ext cx="4148667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7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7469507" y="4553242"/>
            <a:ext cx="767650" cy="1591027"/>
          </a:xfrm>
          <a:prstGeom prst="roundRect">
            <a:avLst/>
          </a:prstGeom>
          <a:solidFill>
            <a:srgbClr val="FF0000">
              <a:alpha val="31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002889" cy="1143000"/>
          </a:xfrm>
        </p:spPr>
        <p:txBody>
          <a:bodyPr>
            <a:normAutofit/>
          </a:bodyPr>
          <a:lstStyle/>
          <a:p>
            <a:r>
              <a:rPr lang="fr-FR" sz="3800" dirty="0">
                <a:solidFill>
                  <a:schemeClr val="tx1">
                    <a:lumMod val="75000"/>
                  </a:schemeClr>
                </a:solidFill>
              </a:rPr>
              <a:t>ABT : </a:t>
            </a:r>
            <a:r>
              <a:rPr lang="fr-FR" sz="3800" dirty="0" err="1" smtClean="0">
                <a:solidFill>
                  <a:schemeClr val="tx1">
                    <a:lumMod val="75000"/>
                  </a:schemeClr>
                </a:solidFill>
              </a:rPr>
              <a:t>BackTracking</a:t>
            </a:r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 asynchrone </a:t>
            </a:r>
            <a:r>
              <a:rPr lang="fr-FR" sz="2800" dirty="0" smtClean="0">
                <a:solidFill>
                  <a:srgbClr val="000000"/>
                </a:solidFill>
              </a:rPr>
              <a:t>[</a:t>
            </a:r>
            <a:r>
              <a:rPr lang="fr-FR" sz="2800" dirty="0" err="1" smtClean="0">
                <a:solidFill>
                  <a:srgbClr val="000000"/>
                </a:solidFill>
              </a:rPr>
              <a:t>Yokoo</a:t>
            </a:r>
            <a:r>
              <a:rPr lang="fr-FR" sz="2800" dirty="0" smtClean="0">
                <a:solidFill>
                  <a:srgbClr val="000000"/>
                </a:solidFill>
              </a:rPr>
              <a:t> et al, 92]</a:t>
            </a:r>
            <a:endParaRPr lang="fr-FR" sz="2800" dirty="0">
              <a:solidFill>
                <a:srgbClr val="000000"/>
              </a:solidFill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dirty="0" smtClean="0"/>
              <a:t>Mohamed </a:t>
            </a:r>
            <a:r>
              <a:rPr lang="fr-FR" dirty="0" err="1" smtClean="0"/>
              <a:t>Wahbi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6</a:t>
            </a:fld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97667" y="6492875"/>
            <a:ext cx="4148667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grpSp>
        <p:nvGrpSpPr>
          <p:cNvPr id="28" name="Grouper 27"/>
          <p:cNvGrpSpPr/>
          <p:nvPr/>
        </p:nvGrpSpPr>
        <p:grpSpPr>
          <a:xfrm>
            <a:off x="500004" y="3357661"/>
            <a:ext cx="8129881" cy="560940"/>
            <a:chOff x="500004" y="3554784"/>
            <a:chExt cx="8129881" cy="560940"/>
          </a:xfrm>
        </p:grpSpPr>
        <p:cxnSp>
          <p:nvCxnSpPr>
            <p:cNvPr id="13" name="Connecteur droit 12"/>
            <p:cNvCxnSpPr>
              <a:stCxn id="12" idx="0"/>
              <a:endCxn id="9" idx="0"/>
            </p:cNvCxnSpPr>
            <p:nvPr/>
          </p:nvCxnSpPr>
          <p:spPr>
            <a:xfrm rot="5400000" flipH="1" flipV="1">
              <a:off x="5530501" y="771529"/>
              <a:ext cx="6528" cy="5573039"/>
            </a:xfrm>
            <a:prstGeom prst="curvedConnector3">
              <a:avLst>
                <a:gd name="adj1" fmla="val 8141222"/>
              </a:avLst>
            </a:prstGeom>
            <a:ln w="25400" cap="flat">
              <a:solidFill>
                <a:srgbClr val="000000"/>
              </a:solidFill>
              <a:prstDash val="lgDash"/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>
              <a:stCxn id="12" idx="1"/>
              <a:endCxn id="10" idx="7"/>
            </p:cNvCxnSpPr>
            <p:nvPr/>
          </p:nvCxnSpPr>
          <p:spPr>
            <a:xfrm rot="16200000" flipV="1">
              <a:off x="1778425" y="2888383"/>
              <a:ext cx="12700" cy="1499802"/>
            </a:xfrm>
            <a:prstGeom prst="curvedConnector3">
              <a:avLst>
                <a:gd name="adj1" fmla="val 2406079"/>
              </a:avLst>
            </a:prstGeom>
            <a:ln w="25400" cap="flat">
              <a:solidFill>
                <a:srgbClr val="000000"/>
              </a:solidFill>
              <a:prstDash val="lgDash"/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>
              <a:stCxn id="9" idx="0"/>
              <a:endCxn id="10" idx="0"/>
            </p:cNvCxnSpPr>
            <p:nvPr/>
          </p:nvCxnSpPr>
          <p:spPr>
            <a:xfrm rot="16200000" flipH="1" flipV="1">
              <a:off x="4561681" y="-197293"/>
              <a:ext cx="6528" cy="7510681"/>
            </a:xfrm>
            <a:prstGeom prst="curvedConnector3">
              <a:avLst>
                <a:gd name="adj1" fmla="val -13877650"/>
              </a:avLst>
            </a:prstGeom>
            <a:ln w="25400" cap="flat">
              <a:solidFill>
                <a:srgbClr val="000000"/>
              </a:solidFill>
              <a:prstDash val="lgDash"/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Ellipse 5"/>
            <p:cNvSpPr/>
            <p:nvPr/>
          </p:nvSpPr>
          <p:spPr>
            <a:xfrm>
              <a:off x="4262400" y="3561312"/>
              <a:ext cx="619200" cy="55441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49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fr-FR" sz="2400" i="1" spc="-150" dirty="0" smtClean="0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9" name="Ellipse 8"/>
            <p:cNvSpPr/>
            <p:nvPr/>
          </p:nvSpPr>
          <p:spPr>
            <a:xfrm>
              <a:off x="8010685" y="3554784"/>
              <a:ext cx="619200" cy="525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49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fr-FR" sz="2400" i="1" spc="-150" dirty="0" smtClean="0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2" name="Ellipse 11"/>
            <p:cNvSpPr/>
            <p:nvPr/>
          </p:nvSpPr>
          <p:spPr>
            <a:xfrm>
              <a:off x="2437646" y="3561312"/>
              <a:ext cx="619200" cy="525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49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fr-FR" sz="2400" i="1" spc="-150" dirty="0" smtClean="0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 smtClean="0">
                  <a:solidFill>
                    <a:srgbClr val="000000"/>
                  </a:solidFill>
                </a:rPr>
                <a:t>2</a:t>
              </a:r>
              <a:endParaRPr lang="fr-FR" sz="2400" i="1" spc="-15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500004" y="3561312"/>
              <a:ext cx="619200" cy="525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49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fr-FR" sz="2400" i="1" spc="-150" dirty="0" smtClean="0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 smtClean="0">
                  <a:solidFill>
                    <a:srgbClr val="000000"/>
                  </a:solidFill>
                </a:rPr>
                <a:t>1</a:t>
              </a:r>
              <a:endParaRPr lang="fr-FR" sz="2400" i="1" spc="-15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6143598" y="3561312"/>
              <a:ext cx="619200" cy="525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49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fr-FR" sz="2400" i="1" spc="-150" dirty="0" smtClean="0">
                  <a:solidFill>
                    <a:srgbClr val="000000"/>
                  </a:solidFill>
                </a:rPr>
                <a:t>x</a:t>
              </a:r>
              <a:r>
                <a:rPr lang="fr-FR" sz="2400" i="1" spc="-150" baseline="-25000" dirty="0">
                  <a:solidFill>
                    <a:srgbClr val="000000"/>
                  </a:solidFill>
                </a:rPr>
                <a:t>4</a:t>
              </a:r>
            </a:p>
          </p:txBody>
        </p:sp>
        <p:cxnSp>
          <p:nvCxnSpPr>
            <p:cNvPr id="59" name="Connecteur droit 13"/>
            <p:cNvCxnSpPr>
              <a:stCxn id="11" idx="1"/>
              <a:endCxn id="6" idx="7"/>
            </p:cNvCxnSpPr>
            <p:nvPr/>
          </p:nvCxnSpPr>
          <p:spPr>
            <a:xfrm rot="16200000" flipH="1" flipV="1">
              <a:off x="5510489" y="2918715"/>
              <a:ext cx="4220" cy="1443358"/>
            </a:xfrm>
            <a:prstGeom prst="curvedConnector3">
              <a:avLst>
                <a:gd name="adj1" fmla="val -5234716"/>
              </a:avLst>
            </a:prstGeom>
            <a:ln w="25400" cap="flat">
              <a:solidFill>
                <a:srgbClr val="000000"/>
              </a:solidFill>
              <a:prstDash val="lgDash"/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13"/>
            <p:cNvCxnSpPr>
              <a:stCxn id="9" idx="1"/>
              <a:endCxn id="11" idx="7"/>
            </p:cNvCxnSpPr>
            <p:nvPr/>
          </p:nvCxnSpPr>
          <p:spPr>
            <a:xfrm rot="16200000" flipH="1" flipV="1">
              <a:off x="7383478" y="2920396"/>
              <a:ext cx="6528" cy="1429247"/>
            </a:xfrm>
            <a:prstGeom prst="curvedConnector3">
              <a:avLst>
                <a:gd name="adj1" fmla="val -2951639"/>
              </a:avLst>
            </a:prstGeom>
            <a:ln w="25400" cap="flat">
              <a:solidFill>
                <a:srgbClr val="000000"/>
              </a:solidFill>
              <a:prstDash val="lgDash"/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13" title="c13"/>
            <p:cNvCxnSpPr/>
            <p:nvPr/>
          </p:nvCxnSpPr>
          <p:spPr>
            <a:xfrm rot="16200000" flipV="1">
              <a:off x="2688692" y="1935783"/>
              <a:ext cx="4220" cy="3324556"/>
            </a:xfrm>
            <a:prstGeom prst="curvedConnector3">
              <a:avLst>
                <a:gd name="adj1" fmla="val 11019313"/>
              </a:avLst>
            </a:prstGeom>
            <a:ln w="25400" cap="flat">
              <a:solidFill>
                <a:srgbClr val="000000"/>
              </a:solidFill>
              <a:prstDash val="lgDash"/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Connecteur droit 14"/>
          <p:cNvCxnSpPr/>
          <p:nvPr/>
        </p:nvCxnSpPr>
        <p:spPr>
          <a:xfrm rot="16200000" flipH="1" flipV="1">
            <a:off x="4561682" y="-400945"/>
            <a:ext cx="6528" cy="7510681"/>
          </a:xfrm>
          <a:prstGeom prst="curvedConnector3">
            <a:avLst>
              <a:gd name="adj1" fmla="val -13877650"/>
            </a:avLst>
          </a:prstGeom>
          <a:ln w="63500" cap="flat">
            <a:solidFill>
              <a:srgbClr val="008000"/>
            </a:solidFill>
            <a:prstDash val="solid"/>
            <a:miter lim="800000"/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13"/>
          <p:cNvCxnSpPr/>
          <p:nvPr/>
        </p:nvCxnSpPr>
        <p:spPr>
          <a:xfrm rot="16200000" flipV="1">
            <a:off x="1775604" y="2702550"/>
            <a:ext cx="12700" cy="1499802"/>
          </a:xfrm>
          <a:prstGeom prst="curvedConnector3">
            <a:avLst>
              <a:gd name="adj1" fmla="val 2406079"/>
            </a:avLst>
          </a:prstGeom>
          <a:ln w="63500" cap="flat">
            <a:solidFill>
              <a:srgbClr val="008000"/>
            </a:solidFill>
            <a:prstDash val="solid"/>
            <a:miter lim="800000"/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13" title="c13"/>
          <p:cNvCxnSpPr/>
          <p:nvPr/>
        </p:nvCxnSpPr>
        <p:spPr>
          <a:xfrm rot="16200000" flipV="1">
            <a:off x="2699982" y="1735839"/>
            <a:ext cx="4220" cy="3324556"/>
          </a:xfrm>
          <a:prstGeom prst="curvedConnector3">
            <a:avLst>
              <a:gd name="adj1" fmla="val 11019313"/>
            </a:avLst>
          </a:prstGeom>
          <a:ln w="63500" cap="flat">
            <a:solidFill>
              <a:srgbClr val="008000"/>
            </a:solidFill>
            <a:prstDash val="solid"/>
            <a:miter lim="800000"/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400382" y="3878416"/>
            <a:ext cx="1080000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fr-FR" sz="2800" i="1" dirty="0">
                <a:solidFill>
                  <a:srgbClr val="000000"/>
                </a:solidFill>
              </a:rPr>
              <a:t>x</a:t>
            </a:r>
            <a:r>
              <a:rPr lang="fr-FR" sz="2800" i="1" baseline="-10000" dirty="0" smtClean="0">
                <a:solidFill>
                  <a:srgbClr val="000000"/>
                </a:solidFill>
              </a:rPr>
              <a:t>1</a:t>
            </a:r>
            <a:r>
              <a:rPr lang="fr-FR" sz="2800" i="1" dirty="0" smtClean="0">
                <a:solidFill>
                  <a:srgbClr val="000000"/>
                </a:solidFill>
              </a:rPr>
              <a:t>=a</a:t>
            </a:r>
            <a:endParaRPr lang="fr-FR" sz="2800" i="1" dirty="0">
              <a:solidFill>
                <a:srgbClr val="00000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373370" y="1923329"/>
            <a:ext cx="2097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>
                <a:solidFill>
                  <a:srgbClr val="008000"/>
                </a:solidFill>
              </a:rPr>
              <a:t>o</a:t>
            </a:r>
            <a:r>
              <a:rPr lang="fr-FR" sz="2800" i="1" dirty="0" smtClean="0">
                <a:solidFill>
                  <a:srgbClr val="008000"/>
                </a:solidFill>
              </a:rPr>
              <a:t>k?(x</a:t>
            </a:r>
            <a:r>
              <a:rPr lang="fr-FR" sz="2800" i="1" baseline="-25000" dirty="0" smtClean="0">
                <a:solidFill>
                  <a:srgbClr val="008000"/>
                </a:solidFill>
              </a:rPr>
              <a:t>1</a:t>
            </a:r>
            <a:r>
              <a:rPr lang="fr-FR" sz="2800" i="1" dirty="0" smtClean="0">
                <a:solidFill>
                  <a:srgbClr val="008000"/>
                </a:solidFill>
              </a:rPr>
              <a:t>=a)</a:t>
            </a:r>
            <a:endParaRPr lang="fr-FR" sz="2800" i="1" dirty="0">
              <a:solidFill>
                <a:srgbClr val="008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46666" y="4541953"/>
            <a:ext cx="346369" cy="156966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</a:rPr>
              <a:t>a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b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c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2710477" y="4541953"/>
            <a:ext cx="346369" cy="156966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</a:rPr>
              <a:t>a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b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c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535231" y="4541953"/>
            <a:ext cx="346369" cy="156966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</a:rPr>
              <a:t>a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b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c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6416429" y="4541953"/>
            <a:ext cx="346369" cy="156966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</a:rPr>
              <a:t>a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b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c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8283516" y="4541953"/>
            <a:ext cx="346369" cy="156966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</a:rPr>
              <a:t>a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b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c</a:t>
            </a:r>
          </a:p>
          <a:p>
            <a:r>
              <a:rPr lang="fr-FR" sz="2400" dirty="0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976607" y="4541953"/>
            <a:ext cx="7660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i="1" dirty="0">
                <a:solidFill>
                  <a:srgbClr val="000000"/>
                </a:solidFill>
              </a:rPr>
              <a:t>x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1</a:t>
            </a:r>
            <a:r>
              <a:rPr lang="fr-FR" sz="2200" i="1" dirty="0" smtClean="0">
                <a:solidFill>
                  <a:srgbClr val="000000"/>
                </a:solidFill>
              </a:rPr>
              <a:t>=a</a:t>
            </a:r>
            <a:endParaRPr lang="fr-FR" sz="2200" i="1" dirty="0">
              <a:solidFill>
                <a:srgbClr val="00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3857391" y="4541953"/>
            <a:ext cx="7660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i="1" dirty="0">
                <a:solidFill>
                  <a:srgbClr val="000000"/>
                </a:solidFill>
              </a:rPr>
              <a:t>x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1</a:t>
            </a:r>
            <a:r>
              <a:rPr lang="fr-FR" sz="2200" i="1" dirty="0" smtClean="0">
                <a:solidFill>
                  <a:srgbClr val="000000"/>
                </a:solidFill>
              </a:rPr>
              <a:t>=a</a:t>
            </a:r>
            <a:endParaRPr lang="fr-FR" sz="2200" i="1" dirty="0">
              <a:solidFill>
                <a:srgbClr val="00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605676" y="4540732"/>
            <a:ext cx="7660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i="1" dirty="0">
                <a:solidFill>
                  <a:srgbClr val="000000"/>
                </a:solidFill>
              </a:rPr>
              <a:t>x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1</a:t>
            </a:r>
            <a:r>
              <a:rPr lang="fr-FR" sz="2200" i="1" dirty="0" smtClean="0">
                <a:solidFill>
                  <a:srgbClr val="000000"/>
                </a:solidFill>
              </a:rPr>
              <a:t>=a</a:t>
            </a:r>
            <a:endParaRPr lang="fr-FR" sz="2200" i="1" dirty="0">
              <a:solidFill>
                <a:srgbClr val="00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605676" y="5637877"/>
            <a:ext cx="7660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i="1" dirty="0">
                <a:solidFill>
                  <a:srgbClr val="000000"/>
                </a:solidFill>
              </a:rPr>
              <a:t>x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1</a:t>
            </a:r>
            <a:r>
              <a:rPr lang="fr-FR" sz="2200" i="1" dirty="0" smtClean="0">
                <a:solidFill>
                  <a:srgbClr val="000000"/>
                </a:solidFill>
              </a:rPr>
              <a:t>=a</a:t>
            </a:r>
            <a:endParaRPr lang="fr-FR" sz="2200" i="1" dirty="0">
              <a:solidFill>
                <a:srgbClr val="000000"/>
              </a:solidFill>
            </a:endParaRPr>
          </a:p>
        </p:txBody>
      </p:sp>
      <p:sp>
        <p:nvSpPr>
          <p:cNvPr id="42" name="Multiplication 41"/>
          <p:cNvSpPr/>
          <p:nvPr/>
        </p:nvSpPr>
        <p:spPr>
          <a:xfrm>
            <a:off x="2682902" y="4597692"/>
            <a:ext cx="388055" cy="447820"/>
          </a:xfrm>
          <a:prstGeom prst="mathMultiply">
            <a:avLst>
              <a:gd name="adj1" fmla="val 15681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57" name="Multiplication 56"/>
          <p:cNvSpPr/>
          <p:nvPr/>
        </p:nvSpPr>
        <p:spPr>
          <a:xfrm>
            <a:off x="4499248" y="4591342"/>
            <a:ext cx="388702" cy="440042"/>
          </a:xfrm>
          <a:prstGeom prst="mathMultiply">
            <a:avLst>
              <a:gd name="adj1" fmla="val 15679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58" name="Multiplication 57"/>
          <p:cNvSpPr/>
          <p:nvPr/>
        </p:nvSpPr>
        <p:spPr>
          <a:xfrm>
            <a:off x="8241830" y="4584992"/>
            <a:ext cx="394405" cy="443777"/>
          </a:xfrm>
          <a:prstGeom prst="mathMultiply">
            <a:avLst>
              <a:gd name="adj1" fmla="val 14701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60" name="Multiplication 59"/>
          <p:cNvSpPr/>
          <p:nvPr/>
        </p:nvSpPr>
        <p:spPr>
          <a:xfrm>
            <a:off x="8264466" y="5669062"/>
            <a:ext cx="388055" cy="475207"/>
          </a:xfrm>
          <a:prstGeom prst="mathMultiply">
            <a:avLst>
              <a:gd name="adj1" fmla="val 12936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cxnSp>
        <p:nvCxnSpPr>
          <p:cNvPr id="61" name="Connecteur droit 12"/>
          <p:cNvCxnSpPr/>
          <p:nvPr/>
        </p:nvCxnSpPr>
        <p:spPr>
          <a:xfrm rot="5400000" flipH="1" flipV="1">
            <a:off x="5513569" y="585696"/>
            <a:ext cx="6528" cy="5573039"/>
          </a:xfrm>
          <a:prstGeom prst="curvedConnector3">
            <a:avLst>
              <a:gd name="adj1" fmla="val 8141222"/>
            </a:avLst>
          </a:prstGeom>
          <a:ln w="63500" cap="flat">
            <a:solidFill>
              <a:srgbClr val="008000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13"/>
          <p:cNvCxnSpPr/>
          <p:nvPr/>
        </p:nvCxnSpPr>
        <p:spPr>
          <a:xfrm rot="16200000" flipH="1" flipV="1">
            <a:off x="5507668" y="2732882"/>
            <a:ext cx="4220" cy="1443358"/>
          </a:xfrm>
          <a:prstGeom prst="curvedConnector3">
            <a:avLst>
              <a:gd name="adj1" fmla="val -5234716"/>
            </a:avLst>
          </a:prstGeom>
          <a:ln w="63500" cap="flat">
            <a:solidFill>
              <a:srgbClr val="008000"/>
            </a:solidFill>
            <a:prstDash val="solid"/>
            <a:miter lim="800000"/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13"/>
          <p:cNvCxnSpPr/>
          <p:nvPr/>
        </p:nvCxnSpPr>
        <p:spPr>
          <a:xfrm rot="16200000" flipH="1" flipV="1">
            <a:off x="7383478" y="2719220"/>
            <a:ext cx="6528" cy="1429247"/>
          </a:xfrm>
          <a:prstGeom prst="curvedConnector3">
            <a:avLst>
              <a:gd name="adj1" fmla="val -2951639"/>
            </a:avLst>
          </a:prstGeom>
          <a:ln w="63500" cap="flat">
            <a:solidFill>
              <a:srgbClr val="008000"/>
            </a:solidFill>
            <a:prstDash val="solid"/>
            <a:miter lim="800000"/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2202668" y="3878416"/>
            <a:ext cx="1080000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fr-FR" sz="2800" i="1" dirty="0" smtClean="0">
                <a:solidFill>
                  <a:srgbClr val="000000"/>
                </a:solidFill>
              </a:rPr>
              <a:t>x</a:t>
            </a:r>
            <a:r>
              <a:rPr lang="fr-FR" sz="2800" i="1" baseline="-10000" dirty="0">
                <a:solidFill>
                  <a:srgbClr val="000000"/>
                </a:solidFill>
              </a:rPr>
              <a:t>2</a:t>
            </a:r>
            <a:r>
              <a:rPr lang="fr-FR" sz="2800" i="1" dirty="0" smtClean="0">
                <a:solidFill>
                  <a:srgbClr val="000000"/>
                </a:solidFill>
              </a:rPr>
              <a:t>=b</a:t>
            </a:r>
            <a:endParaRPr lang="fr-FR" sz="2800" i="1" dirty="0">
              <a:solidFill>
                <a:srgbClr val="000000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4083452" y="3912623"/>
            <a:ext cx="1080000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fr-FR" sz="2800" i="1" dirty="0" smtClean="0">
                <a:solidFill>
                  <a:srgbClr val="000000"/>
                </a:solidFill>
              </a:rPr>
              <a:t>x</a:t>
            </a:r>
            <a:r>
              <a:rPr lang="fr-FR" sz="2800" i="1" baseline="-10000" dirty="0" smtClean="0">
                <a:solidFill>
                  <a:srgbClr val="000000"/>
                </a:solidFill>
              </a:rPr>
              <a:t>3</a:t>
            </a:r>
            <a:r>
              <a:rPr lang="fr-FR" sz="2800" i="1" dirty="0" smtClean="0">
                <a:solidFill>
                  <a:srgbClr val="000000"/>
                </a:solidFill>
              </a:rPr>
              <a:t>=b</a:t>
            </a:r>
            <a:endParaRPr lang="fr-FR" sz="2800" i="1" dirty="0">
              <a:solidFill>
                <a:srgbClr val="000000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6013200" y="3907319"/>
            <a:ext cx="1080000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fr-FR" sz="2800" i="1" dirty="0">
                <a:solidFill>
                  <a:srgbClr val="000000"/>
                </a:solidFill>
              </a:rPr>
              <a:t>x</a:t>
            </a:r>
            <a:r>
              <a:rPr lang="fr-FR" sz="2800" i="1" baseline="-10000" dirty="0" smtClean="0">
                <a:solidFill>
                  <a:srgbClr val="000000"/>
                </a:solidFill>
              </a:rPr>
              <a:t>4</a:t>
            </a:r>
            <a:r>
              <a:rPr lang="fr-FR" sz="2800" i="1" dirty="0" smtClean="0">
                <a:solidFill>
                  <a:srgbClr val="000000"/>
                </a:solidFill>
              </a:rPr>
              <a:t>=c</a:t>
            </a:r>
            <a:endParaRPr lang="fr-FR" sz="2800" i="1" dirty="0">
              <a:solidFill>
                <a:srgbClr val="000000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749469" y="4553242"/>
            <a:ext cx="7660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i="1" dirty="0">
                <a:solidFill>
                  <a:srgbClr val="000000"/>
                </a:solidFill>
              </a:rPr>
              <a:t>x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3</a:t>
            </a:r>
            <a:r>
              <a:rPr lang="fr-FR" sz="2200" i="1" dirty="0" smtClean="0">
                <a:solidFill>
                  <a:srgbClr val="000000"/>
                </a:solidFill>
              </a:rPr>
              <a:t>=b</a:t>
            </a:r>
            <a:endParaRPr lang="fr-FR" sz="2200" i="1" dirty="0">
              <a:solidFill>
                <a:srgbClr val="000000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749469" y="4904194"/>
            <a:ext cx="7660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i="1" dirty="0">
                <a:solidFill>
                  <a:srgbClr val="000000"/>
                </a:solidFill>
              </a:rPr>
              <a:t>x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3</a:t>
            </a:r>
            <a:r>
              <a:rPr lang="fr-FR" sz="2200" i="1" dirty="0" smtClean="0">
                <a:solidFill>
                  <a:srgbClr val="000000"/>
                </a:solidFill>
              </a:rPr>
              <a:t>=</a:t>
            </a:r>
            <a:r>
              <a:rPr lang="fr-FR" sz="2200" i="1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1" name="Multiplication 70"/>
          <p:cNvSpPr/>
          <p:nvPr/>
        </p:nvSpPr>
        <p:spPr>
          <a:xfrm>
            <a:off x="6374743" y="4591342"/>
            <a:ext cx="409025" cy="463616"/>
          </a:xfrm>
          <a:prstGeom prst="mathMultiply">
            <a:avLst>
              <a:gd name="adj1" fmla="val 12936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72" name="Multiplication 71"/>
          <p:cNvSpPr/>
          <p:nvPr/>
        </p:nvSpPr>
        <p:spPr>
          <a:xfrm>
            <a:off x="6378026" y="4935944"/>
            <a:ext cx="405742" cy="463201"/>
          </a:xfrm>
          <a:prstGeom prst="mathMultiply">
            <a:avLst>
              <a:gd name="adj1" fmla="val 14701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73" name="Multiplication 72"/>
          <p:cNvSpPr/>
          <p:nvPr/>
        </p:nvSpPr>
        <p:spPr>
          <a:xfrm>
            <a:off x="8254530" y="4974044"/>
            <a:ext cx="388055" cy="415496"/>
          </a:xfrm>
          <a:prstGeom prst="mathMultiply">
            <a:avLst>
              <a:gd name="adj1" fmla="val 14700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74" name="Multiplication 73"/>
          <p:cNvSpPr/>
          <p:nvPr/>
        </p:nvSpPr>
        <p:spPr>
          <a:xfrm>
            <a:off x="8241830" y="5330606"/>
            <a:ext cx="388055" cy="433128"/>
          </a:xfrm>
          <a:prstGeom prst="mathMultiply">
            <a:avLst>
              <a:gd name="adj1" fmla="val 14701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7616879" y="4918769"/>
            <a:ext cx="7660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i="1" dirty="0" smtClean="0">
                <a:solidFill>
                  <a:srgbClr val="000000"/>
                </a:solidFill>
              </a:rPr>
              <a:t>x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2</a:t>
            </a:r>
            <a:r>
              <a:rPr lang="fr-FR" sz="2200" i="1" dirty="0" smtClean="0">
                <a:solidFill>
                  <a:srgbClr val="000000"/>
                </a:solidFill>
              </a:rPr>
              <a:t>=b</a:t>
            </a:r>
            <a:endParaRPr lang="fr-FR" sz="2200" i="1" dirty="0">
              <a:solidFill>
                <a:srgbClr val="00000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599893" y="5290562"/>
            <a:ext cx="7383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i="1" dirty="0">
                <a:solidFill>
                  <a:srgbClr val="000000"/>
                </a:solidFill>
              </a:rPr>
              <a:t>x</a:t>
            </a:r>
            <a:r>
              <a:rPr lang="fr-FR" sz="2200" i="1" baseline="-25000" dirty="0" smtClean="0">
                <a:solidFill>
                  <a:srgbClr val="000000"/>
                </a:solidFill>
              </a:rPr>
              <a:t>4</a:t>
            </a:r>
            <a:r>
              <a:rPr lang="fr-FR" sz="2200" i="1" dirty="0" smtClean="0">
                <a:solidFill>
                  <a:srgbClr val="000000"/>
                </a:solidFill>
              </a:rPr>
              <a:t>=</a:t>
            </a:r>
            <a:r>
              <a:rPr lang="fr-FR" sz="22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2710477" y="1084525"/>
            <a:ext cx="3386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000000"/>
                </a:solidFill>
              </a:rPr>
              <a:t>Résolution des </a:t>
            </a:r>
            <a:r>
              <a:rPr lang="fr-FR" sz="2400" i="1" dirty="0" err="1" smtClean="0">
                <a:solidFill>
                  <a:srgbClr val="000000"/>
                </a:solidFill>
              </a:rPr>
              <a:t>nogoods</a:t>
            </a:r>
            <a:endParaRPr lang="fr-FR" sz="2400" i="1" dirty="0" smtClean="0">
              <a:solidFill>
                <a:srgbClr val="000000"/>
              </a:solidFill>
            </a:endParaRPr>
          </a:p>
          <a:p>
            <a:pPr algn="ctr"/>
            <a:r>
              <a:rPr lang="fr-FR" sz="2400" i="1" dirty="0" smtClean="0">
                <a:solidFill>
                  <a:srgbClr val="000000"/>
                </a:solidFill>
              </a:rPr>
              <a:t>¬(x</a:t>
            </a:r>
            <a:r>
              <a:rPr lang="fr-FR" sz="2400" i="1" baseline="-25000" dirty="0" smtClean="0">
                <a:solidFill>
                  <a:srgbClr val="000000"/>
                </a:solidFill>
              </a:rPr>
              <a:t>1</a:t>
            </a:r>
            <a:r>
              <a:rPr lang="fr-FR" sz="2400" i="1" dirty="0" smtClean="0">
                <a:solidFill>
                  <a:srgbClr val="000000"/>
                </a:solidFill>
              </a:rPr>
              <a:t>=a </a:t>
            </a:r>
            <a:r>
              <a:rPr lang="fr-FR" i="1" dirty="0" smtClean="0">
                <a:solidFill>
                  <a:srgbClr val="000000"/>
                </a:solidFill>
              </a:rPr>
              <a:t>∧</a:t>
            </a:r>
            <a:r>
              <a:rPr lang="fr-FR" sz="2400" i="1" dirty="0" smtClean="0">
                <a:solidFill>
                  <a:srgbClr val="000000"/>
                </a:solidFill>
              </a:rPr>
              <a:t> x</a:t>
            </a:r>
            <a:r>
              <a:rPr lang="fr-FR" sz="2400" i="1" baseline="-25000" dirty="0" smtClean="0">
                <a:solidFill>
                  <a:srgbClr val="000000"/>
                </a:solidFill>
              </a:rPr>
              <a:t>2</a:t>
            </a:r>
            <a:r>
              <a:rPr lang="fr-FR" sz="2400" i="1" dirty="0" smtClean="0">
                <a:solidFill>
                  <a:srgbClr val="000000"/>
                </a:solidFill>
              </a:rPr>
              <a:t>=b </a:t>
            </a:r>
            <a:r>
              <a:rPr lang="fr-FR" i="1" dirty="0" smtClean="0">
                <a:solidFill>
                  <a:srgbClr val="000000"/>
                </a:solidFill>
              </a:rPr>
              <a:t>∧</a:t>
            </a:r>
            <a:r>
              <a:rPr lang="fr-FR" sz="2400" i="1" dirty="0" smtClean="0">
                <a:solidFill>
                  <a:srgbClr val="000000"/>
                </a:solidFill>
              </a:rPr>
              <a:t> x</a:t>
            </a:r>
            <a:r>
              <a:rPr lang="fr-FR" sz="2400" i="1" baseline="-25000" dirty="0">
                <a:solidFill>
                  <a:srgbClr val="000000"/>
                </a:solidFill>
              </a:rPr>
              <a:t>4</a:t>
            </a:r>
            <a:r>
              <a:rPr lang="fr-FR" sz="2400" i="1" dirty="0" smtClean="0">
                <a:solidFill>
                  <a:srgbClr val="000000"/>
                </a:solidFill>
              </a:rPr>
              <a:t>=c)</a:t>
            </a:r>
            <a:endParaRPr lang="fr-FR" sz="2400" i="1" dirty="0">
              <a:solidFill>
                <a:srgbClr val="00000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2652767" y="1854840"/>
            <a:ext cx="3442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>
                <a:solidFill>
                  <a:srgbClr val="FF0000"/>
                </a:solidFill>
              </a:rPr>
              <a:t>n</a:t>
            </a:r>
            <a:r>
              <a:rPr lang="fr-FR" sz="2400" i="1" dirty="0" err="1" smtClean="0">
                <a:solidFill>
                  <a:srgbClr val="FF0000"/>
                </a:solidFill>
              </a:rPr>
              <a:t>gd</a:t>
            </a:r>
            <a:r>
              <a:rPr lang="fr-FR" sz="2400" i="1" dirty="0" smtClean="0">
                <a:solidFill>
                  <a:srgbClr val="FF0000"/>
                </a:solidFill>
              </a:rPr>
              <a:t>: x</a:t>
            </a:r>
            <a:r>
              <a:rPr lang="fr-FR" sz="2400" i="1" baseline="-25000" dirty="0" smtClean="0">
                <a:solidFill>
                  <a:srgbClr val="FF0000"/>
                </a:solidFill>
              </a:rPr>
              <a:t>1</a:t>
            </a:r>
            <a:r>
              <a:rPr lang="fr-FR" sz="2400" i="1" dirty="0" smtClean="0">
                <a:solidFill>
                  <a:srgbClr val="FF0000"/>
                </a:solidFill>
              </a:rPr>
              <a:t>=a </a:t>
            </a:r>
            <a:r>
              <a:rPr lang="fr-FR" i="1" dirty="0" smtClean="0">
                <a:solidFill>
                  <a:srgbClr val="FF0000"/>
                </a:solidFill>
              </a:rPr>
              <a:t>∧</a:t>
            </a:r>
            <a:r>
              <a:rPr lang="fr-FR" sz="2400" i="1" dirty="0" smtClean="0">
                <a:solidFill>
                  <a:srgbClr val="FF0000"/>
                </a:solidFill>
              </a:rPr>
              <a:t> x</a:t>
            </a:r>
            <a:r>
              <a:rPr lang="fr-FR" sz="2400" i="1" baseline="-25000" dirty="0" smtClean="0">
                <a:solidFill>
                  <a:srgbClr val="FF0000"/>
                </a:solidFill>
              </a:rPr>
              <a:t>2</a:t>
            </a:r>
            <a:r>
              <a:rPr lang="fr-FR" sz="2400" i="1" dirty="0" smtClean="0">
                <a:solidFill>
                  <a:srgbClr val="FF0000"/>
                </a:solidFill>
              </a:rPr>
              <a:t>=b⇒ x</a:t>
            </a:r>
            <a:r>
              <a:rPr lang="fr-FR" sz="2400" i="1" baseline="-25000" dirty="0" smtClean="0">
                <a:solidFill>
                  <a:srgbClr val="FF0000"/>
                </a:solidFill>
              </a:rPr>
              <a:t>4</a:t>
            </a:r>
            <a:r>
              <a:rPr lang="fr-FR" sz="2400" i="1" dirty="0" smtClean="0">
                <a:solidFill>
                  <a:srgbClr val="FF0000"/>
                </a:solidFill>
              </a:rPr>
              <a:t>≠c</a:t>
            </a:r>
            <a:endParaRPr lang="fr-FR" sz="2400" i="1" dirty="0">
              <a:solidFill>
                <a:srgbClr val="FF0000"/>
              </a:solidFill>
            </a:endParaRPr>
          </a:p>
        </p:txBody>
      </p:sp>
      <p:cxnSp>
        <p:nvCxnSpPr>
          <p:cNvPr id="79" name="Connecteur droit 13"/>
          <p:cNvCxnSpPr/>
          <p:nvPr/>
        </p:nvCxnSpPr>
        <p:spPr>
          <a:xfrm rot="16200000" flipH="1" flipV="1">
            <a:off x="7383477" y="2726646"/>
            <a:ext cx="6528" cy="1429247"/>
          </a:xfrm>
          <a:prstGeom prst="curvedConnector3">
            <a:avLst>
              <a:gd name="adj1" fmla="val -2951639"/>
            </a:avLst>
          </a:prstGeom>
          <a:ln w="63500" cap="flat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5054212" y="5287529"/>
            <a:ext cx="1403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solidFill>
                  <a:srgbClr val="000000"/>
                </a:solidFill>
              </a:rPr>
              <a:t>x</a:t>
            </a:r>
            <a:r>
              <a:rPr lang="fr-FR" sz="2000" i="1" baseline="-25000" dirty="0" smtClean="0">
                <a:solidFill>
                  <a:srgbClr val="000000"/>
                </a:solidFill>
              </a:rPr>
              <a:t>1</a:t>
            </a:r>
            <a:r>
              <a:rPr lang="fr-FR" sz="2000" i="1" dirty="0" smtClean="0">
                <a:solidFill>
                  <a:srgbClr val="000000"/>
                </a:solidFill>
              </a:rPr>
              <a:t>=a </a:t>
            </a:r>
            <a:r>
              <a:rPr lang="fr-FR" sz="1600" i="1" dirty="0" smtClean="0">
                <a:solidFill>
                  <a:srgbClr val="000000"/>
                </a:solidFill>
              </a:rPr>
              <a:t>∧</a:t>
            </a:r>
            <a:r>
              <a:rPr lang="fr-FR" sz="2000" i="1" dirty="0" smtClean="0">
                <a:solidFill>
                  <a:srgbClr val="000000"/>
                </a:solidFill>
              </a:rPr>
              <a:t> x</a:t>
            </a:r>
            <a:r>
              <a:rPr lang="fr-FR" sz="2000" i="1" baseline="-25000" dirty="0" smtClean="0">
                <a:solidFill>
                  <a:srgbClr val="000000"/>
                </a:solidFill>
              </a:rPr>
              <a:t>2</a:t>
            </a:r>
            <a:r>
              <a:rPr lang="fr-FR" sz="2000" i="1" dirty="0" smtClean="0">
                <a:solidFill>
                  <a:srgbClr val="000000"/>
                </a:solidFill>
              </a:rPr>
              <a:t>=b</a:t>
            </a:r>
            <a:endParaRPr lang="fr-FR" sz="2000" i="1" dirty="0">
              <a:solidFill>
                <a:srgbClr val="000000"/>
              </a:solidFill>
            </a:endParaRPr>
          </a:p>
        </p:txBody>
      </p:sp>
      <p:sp>
        <p:nvSpPr>
          <p:cNvPr id="81" name="Multiplication 80"/>
          <p:cNvSpPr/>
          <p:nvPr/>
        </p:nvSpPr>
        <p:spPr>
          <a:xfrm>
            <a:off x="6366566" y="5320479"/>
            <a:ext cx="405742" cy="463201"/>
          </a:xfrm>
          <a:prstGeom prst="mathMultiply">
            <a:avLst>
              <a:gd name="adj1" fmla="val 14701"/>
            </a:avLst>
          </a:prstGeom>
          <a:solidFill>
            <a:srgbClr val="FF0000">
              <a:alpha val="66000"/>
            </a:srgbClr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0" h="25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79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500"/>
                            </p:stCondLst>
                            <p:childTnLst>
                              <p:par>
                                <p:cTn id="169" presetID="6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9" grpId="0"/>
      <p:bldP spid="40" grpId="1" build="allAtOnce"/>
      <p:bldP spid="40" grpId="2" build="allAtOnce"/>
      <p:bldP spid="41" grpId="0"/>
      <p:bldP spid="53" grpId="0"/>
      <p:bldP spid="54" grpId="0"/>
      <p:bldP spid="55" grpId="0"/>
      <p:bldP spid="42" grpId="0" animBg="1"/>
      <p:bldP spid="57" grpId="0" animBg="1"/>
      <p:bldP spid="58" grpId="0" animBg="1"/>
      <p:bldP spid="60" grpId="0" animBg="1"/>
      <p:bldP spid="65" grpId="0"/>
      <p:bldP spid="66" grpId="0"/>
      <p:bldP spid="68" grpId="0"/>
      <p:bldP spid="68" grpId="1"/>
      <p:bldP spid="69" grpId="0"/>
      <p:bldP spid="70" grpId="0"/>
      <p:bldP spid="71" grpId="0" animBg="1"/>
      <p:bldP spid="72" grpId="0" animBg="1"/>
      <p:bldP spid="73" grpId="0" animBg="1"/>
      <p:bldP spid="74" grpId="0" animBg="1"/>
      <p:bldP spid="74" grpId="1" animBg="1"/>
      <p:bldP spid="75" grpId="0"/>
      <p:bldP spid="76" grpId="0"/>
      <p:bldP spid="76" grpId="1"/>
      <p:bldP spid="77" grpId="0"/>
      <p:bldP spid="78" grpId="0"/>
      <p:bldP spid="80" grpId="0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030" y="15193"/>
            <a:ext cx="8686800" cy="1143000"/>
          </a:xfrm>
        </p:spPr>
        <p:txBody>
          <a:bodyPr>
            <a:normAutofit/>
          </a:bodyPr>
          <a:lstStyle/>
          <a:p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ABT: </a:t>
            </a:r>
            <a:r>
              <a:rPr lang="fr-FR" sz="3800" dirty="0" err="1" smtClean="0">
                <a:solidFill>
                  <a:schemeClr val="tx1">
                    <a:lumMod val="75000"/>
                  </a:schemeClr>
                </a:solidFill>
              </a:rPr>
              <a:t>BackTracking</a:t>
            </a:r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 asynchrone </a:t>
            </a:r>
            <a:r>
              <a:rPr lang="fr-FR" sz="2800" dirty="0" smtClean="0">
                <a:solidFill>
                  <a:schemeClr val="tx1">
                    <a:lumMod val="50000"/>
                  </a:schemeClr>
                </a:solidFill>
              </a:rPr>
              <a:t>[</a:t>
            </a:r>
            <a:r>
              <a:rPr lang="fr-FR" sz="2800" dirty="0" err="1" smtClean="0">
                <a:solidFill>
                  <a:schemeClr val="tx1">
                    <a:lumMod val="50000"/>
                  </a:schemeClr>
                </a:solidFill>
              </a:rPr>
              <a:t>Yokoo</a:t>
            </a:r>
            <a:r>
              <a:rPr lang="fr-FR" sz="2800" dirty="0" smtClean="0">
                <a:solidFill>
                  <a:schemeClr val="tx1">
                    <a:lumMod val="50000"/>
                  </a:schemeClr>
                </a:solidFill>
              </a:rPr>
              <a:t> et al, 92]</a:t>
            </a:r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800" dirty="0" smtClean="0">
                <a:solidFill>
                  <a:srgbClr val="0000BF"/>
                </a:solidFill>
              </a:rPr>
              <a:t>Avantage:</a:t>
            </a:r>
            <a:endParaRPr lang="fr-FR" sz="2800" dirty="0">
              <a:solidFill>
                <a:srgbClr val="0000BF"/>
              </a:solidFill>
            </a:endParaRPr>
          </a:p>
          <a:p>
            <a:pPr lvl="1"/>
            <a:r>
              <a:rPr lang="fr-FR" sz="2400" dirty="0">
                <a:solidFill>
                  <a:srgbClr val="000000"/>
                </a:solidFill>
              </a:rPr>
              <a:t>Calcul concurrent </a:t>
            </a:r>
            <a:r>
              <a:rPr lang="fr-FR" sz="24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</a:rPr>
              <a:t>Inconvénient:</a:t>
            </a:r>
            <a:endParaRPr lang="fr-FR" sz="2800" dirty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fr-FR" sz="2400" dirty="0" smtClean="0">
                <a:solidFill>
                  <a:srgbClr val="FF0000"/>
                </a:solidFill>
              </a:rPr>
              <a:t>L’ordre est statique</a:t>
            </a:r>
            <a:r>
              <a:rPr lang="fr-FR" sz="24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800" dirty="0">
                <a:solidFill>
                  <a:srgbClr val="0000BF"/>
                </a:solidFill>
              </a:rPr>
              <a:t>Algorithmes</a:t>
            </a:r>
            <a:r>
              <a:rPr lang="fr-FR" sz="2800" dirty="0" smtClean="0">
                <a:solidFill>
                  <a:srgbClr val="0000BF"/>
                </a:solidFill>
              </a:rPr>
              <a:t> </a:t>
            </a:r>
            <a:r>
              <a:rPr lang="fr-FR" sz="2800" dirty="0">
                <a:solidFill>
                  <a:srgbClr val="0000BF"/>
                </a:solidFill>
              </a:rPr>
              <a:t>de changement d’ordre:</a:t>
            </a:r>
          </a:p>
          <a:p>
            <a:pPr lvl="1"/>
            <a:r>
              <a:rPr lang="fr-FR" sz="2400" dirty="0" smtClean="0">
                <a:solidFill>
                  <a:srgbClr val="000000"/>
                </a:solidFill>
              </a:rPr>
              <a:t>ABTDO-</a:t>
            </a:r>
            <a:r>
              <a:rPr lang="fr-FR" sz="2400" dirty="0" err="1" smtClean="0">
                <a:solidFill>
                  <a:srgbClr val="000000"/>
                </a:solidFill>
              </a:rPr>
              <a:t>ng</a:t>
            </a:r>
            <a:r>
              <a:rPr lang="fr-FR" sz="2400" dirty="0" smtClean="0">
                <a:solidFill>
                  <a:srgbClr val="000000"/>
                </a:solidFill>
              </a:rPr>
              <a:t> </a:t>
            </a:r>
            <a:r>
              <a:rPr lang="fr-FR" sz="2400" dirty="0">
                <a:solidFill>
                  <a:schemeClr val="tx1">
                    <a:lumMod val="50000"/>
                  </a:schemeClr>
                </a:solidFill>
              </a:rPr>
              <a:t>[R. </a:t>
            </a:r>
            <a:r>
              <a:rPr lang="fr-FR" sz="2400" dirty="0" err="1">
                <a:solidFill>
                  <a:schemeClr val="tx1">
                    <a:lumMod val="50000"/>
                  </a:schemeClr>
                </a:solidFill>
              </a:rPr>
              <a:t>Zivan</a:t>
            </a:r>
            <a:r>
              <a:rPr lang="fr-FR" sz="2400" dirty="0">
                <a:solidFill>
                  <a:schemeClr val="tx1">
                    <a:lumMod val="50000"/>
                  </a:schemeClr>
                </a:solidFill>
              </a:rPr>
              <a:t> and A. </a:t>
            </a:r>
            <a:r>
              <a:rPr lang="fr-FR" sz="2400" dirty="0" err="1">
                <a:solidFill>
                  <a:schemeClr val="tx1">
                    <a:lumMod val="50000"/>
                  </a:schemeClr>
                </a:solidFill>
              </a:rPr>
              <a:t>Meisels</a:t>
            </a:r>
            <a:r>
              <a:rPr lang="fr-FR" sz="2400" dirty="0">
                <a:solidFill>
                  <a:schemeClr val="tx1">
                    <a:lumMod val="50000"/>
                  </a:schemeClr>
                </a:solidFill>
              </a:rPr>
              <a:t> 2006]</a:t>
            </a:r>
            <a:r>
              <a:rPr lang="fr-FR" sz="2400" dirty="0" smtClean="0">
                <a:solidFill>
                  <a:srgbClr val="000000"/>
                </a:solidFill>
              </a:rPr>
              <a:t>; </a:t>
            </a:r>
          </a:p>
          <a:p>
            <a:pPr lvl="1"/>
            <a:r>
              <a:rPr lang="fr-FR" sz="2400" dirty="0" smtClean="0">
                <a:solidFill>
                  <a:srgbClr val="000000"/>
                </a:solidFill>
              </a:rPr>
              <a:t>ABTDO-Retro </a:t>
            </a:r>
            <a:r>
              <a:rPr lang="fr-FR" sz="2400" dirty="0">
                <a:solidFill>
                  <a:schemeClr val="tx1">
                    <a:lumMod val="50000"/>
                  </a:schemeClr>
                </a:solidFill>
              </a:rPr>
              <a:t>[R. </a:t>
            </a:r>
            <a:r>
              <a:rPr lang="fr-FR" sz="2400" dirty="0" err="1">
                <a:solidFill>
                  <a:schemeClr val="tx1">
                    <a:lumMod val="50000"/>
                  </a:schemeClr>
                </a:solidFill>
              </a:rPr>
              <a:t>Zivan</a:t>
            </a:r>
            <a:r>
              <a:rPr lang="fr-FR" sz="2400" dirty="0">
                <a:solidFill>
                  <a:schemeClr val="tx1">
                    <a:lumMod val="50000"/>
                  </a:schemeClr>
                </a:solidFill>
              </a:rPr>
              <a:t>, M. </a:t>
            </a:r>
            <a:r>
              <a:rPr lang="fr-FR" sz="2400" dirty="0" err="1">
                <a:solidFill>
                  <a:schemeClr val="tx1">
                    <a:lumMod val="50000"/>
                  </a:schemeClr>
                </a:solidFill>
              </a:rPr>
              <a:t>Zazone</a:t>
            </a:r>
            <a:r>
              <a:rPr lang="fr-FR" sz="2400" dirty="0">
                <a:solidFill>
                  <a:schemeClr val="tx1">
                    <a:lumMod val="50000"/>
                  </a:schemeClr>
                </a:solidFill>
              </a:rPr>
              <a:t>, and </a:t>
            </a:r>
            <a:r>
              <a:rPr lang="fr-FR" sz="2400" dirty="0" err="1">
                <a:solidFill>
                  <a:schemeClr val="tx1">
                    <a:lumMod val="50000"/>
                  </a:schemeClr>
                </a:solidFill>
              </a:rPr>
              <a:t>A.Meisels</a:t>
            </a:r>
            <a:r>
              <a:rPr lang="fr-FR" sz="2400" dirty="0">
                <a:solidFill>
                  <a:schemeClr val="tx1">
                    <a:lumMod val="50000"/>
                  </a:schemeClr>
                </a:solidFill>
              </a:rPr>
              <a:t> 2009</a:t>
            </a:r>
            <a:r>
              <a:rPr lang="fr-FR" sz="2400" dirty="0" smtClean="0">
                <a:solidFill>
                  <a:schemeClr val="tx1">
                    <a:lumMod val="50000"/>
                  </a:schemeClr>
                </a:solidFill>
              </a:rPr>
              <a:t>]</a:t>
            </a:r>
            <a:r>
              <a:rPr lang="fr-FR" sz="2400" dirty="0" smtClean="0">
                <a:solidFill>
                  <a:srgbClr val="000000"/>
                </a:solidFill>
              </a:rPr>
              <a:t>.</a:t>
            </a:r>
            <a:endParaRPr lang="fr-FR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5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200" dirty="0">
                <a:solidFill>
                  <a:srgbClr val="0000BF"/>
                </a:solidFill>
              </a:rPr>
              <a:t>Plan</a:t>
            </a:r>
            <a:r>
              <a:rPr lang="fr-FR" dirty="0">
                <a:solidFill>
                  <a:srgbClr val="0000BF"/>
                </a:solidFill>
              </a:rPr>
              <a:t/>
            </a:r>
            <a:br>
              <a:rPr lang="fr-FR" dirty="0">
                <a:solidFill>
                  <a:srgbClr val="0000BF"/>
                </a:solidFill>
              </a:rPr>
            </a:br>
            <a:endParaRPr lang="fr-FR" dirty="0">
              <a:solidFill>
                <a:srgbClr val="0000B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DisCSP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: Réseau de contraintes distribué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Backtracking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asynchrone – ABT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/>
              <a:t>Backtracking</a:t>
            </a:r>
            <a:r>
              <a:rPr lang="fr-FR" dirty="0"/>
              <a:t> asynchrone agile</a:t>
            </a:r>
          </a:p>
          <a:p>
            <a:pPr marL="914400" lvl="1" indent="-514350">
              <a:buFont typeface="Arial"/>
              <a:buChar char="•"/>
            </a:pPr>
            <a:r>
              <a:rPr lang="fr-FR" sz="2800" dirty="0" smtClean="0">
                <a:solidFill>
                  <a:srgbClr val="000000"/>
                </a:solidFill>
              </a:rPr>
              <a:t>La </a:t>
            </a:r>
            <a:r>
              <a:rPr lang="fr-FR" sz="2800" dirty="0">
                <a:solidFill>
                  <a:srgbClr val="000000"/>
                </a:solidFill>
              </a:rPr>
              <a:t>valeur de </a:t>
            </a:r>
            <a:r>
              <a:rPr lang="fr-FR" sz="2800" dirty="0" smtClean="0">
                <a:solidFill>
                  <a:srgbClr val="000000"/>
                </a:solidFill>
              </a:rPr>
              <a:t>terminaison</a:t>
            </a:r>
          </a:p>
          <a:p>
            <a:pPr marL="914400" lvl="1" indent="-514350">
              <a:buFont typeface="Arial"/>
              <a:buChar char="•"/>
            </a:pPr>
            <a:r>
              <a:rPr lang="fr-FR" sz="2800" dirty="0" smtClean="0">
                <a:solidFill>
                  <a:srgbClr val="000000"/>
                </a:solidFill>
              </a:rPr>
              <a:t>La </a:t>
            </a:r>
            <a:r>
              <a:rPr lang="fr-FR" sz="2800" dirty="0">
                <a:solidFill>
                  <a:srgbClr val="000000"/>
                </a:solidFill>
              </a:rPr>
              <a:t>cible du </a:t>
            </a:r>
            <a:r>
              <a:rPr lang="fr-FR" sz="2800" dirty="0" err="1" smtClean="0">
                <a:solidFill>
                  <a:srgbClr val="000000"/>
                </a:solidFill>
              </a:rPr>
              <a:t>backtracking</a:t>
            </a:r>
            <a:endParaRPr lang="fr-FR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Évaluation expérimentale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dirty="0" smtClean="0"/>
              <a:t>Mohamed </a:t>
            </a:r>
            <a:r>
              <a:rPr lang="fr-FR" dirty="0" err="1" smtClean="0"/>
              <a:t>Wahbi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 dirty="0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97667" y="6492875"/>
            <a:ext cx="4148667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6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030" y="15193"/>
            <a:ext cx="8686800" cy="1143000"/>
          </a:xfrm>
        </p:spPr>
        <p:txBody>
          <a:bodyPr>
            <a:normAutofit/>
          </a:bodyPr>
          <a:lstStyle/>
          <a:p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Agile-ABT: </a:t>
            </a:r>
            <a:r>
              <a:rPr lang="fr-FR" sz="3800" dirty="0" err="1" smtClean="0">
                <a:solidFill>
                  <a:schemeClr val="tx1">
                    <a:lumMod val="75000"/>
                  </a:schemeClr>
                </a:solidFill>
              </a:rPr>
              <a:t>BackTracking</a:t>
            </a:r>
            <a:r>
              <a:rPr lang="fr-FR" sz="3800" dirty="0" smtClean="0">
                <a:solidFill>
                  <a:schemeClr val="tx1">
                    <a:lumMod val="75000"/>
                  </a:schemeClr>
                </a:solidFill>
              </a:rPr>
              <a:t> asynchrone agile</a:t>
            </a:r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3800" i="1" dirty="0"/>
              <a:t>La valeur de </a:t>
            </a:r>
            <a:r>
              <a:rPr lang="fr-FR" sz="3800" i="1" dirty="0" smtClean="0"/>
              <a:t>terminaison</a:t>
            </a:r>
            <a:endParaRPr lang="fr-FR" sz="3800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3000" dirty="0" smtClean="0">
                <a:solidFill>
                  <a:srgbClr val="000000"/>
                </a:solidFill>
              </a:rPr>
              <a:t>Les </a:t>
            </a:r>
            <a:r>
              <a:rPr lang="fr-FR" sz="3000" dirty="0">
                <a:solidFill>
                  <a:srgbClr val="000000"/>
                </a:solidFill>
              </a:rPr>
              <a:t>agents </a:t>
            </a:r>
            <a:r>
              <a:rPr lang="fr-FR" sz="3000" dirty="0" smtClean="0">
                <a:solidFill>
                  <a:srgbClr val="000000"/>
                </a:solidFill>
              </a:rPr>
              <a:t>échangent des </a:t>
            </a:r>
            <a:r>
              <a:rPr lang="fr-FR" sz="3000" b="1" i="1" dirty="0" smtClean="0">
                <a:solidFill>
                  <a:srgbClr val="000000"/>
                </a:solidFill>
              </a:rPr>
              <a:t>explications</a:t>
            </a:r>
            <a:r>
              <a:rPr lang="fr-FR" sz="3000" i="1" dirty="0">
                <a:solidFill>
                  <a:srgbClr val="000000"/>
                </a:solidFill>
              </a:rPr>
              <a:t>,</a:t>
            </a:r>
            <a:r>
              <a:rPr lang="fr-FR" sz="3000" i="1" dirty="0" smtClean="0">
                <a:solidFill>
                  <a:srgbClr val="000000"/>
                </a:solidFill>
              </a:rPr>
              <a:t> </a:t>
            </a:r>
            <a:r>
              <a:rPr lang="fr-FR" i="1" dirty="0" err="1" smtClean="0"/>
              <a:t>e</a:t>
            </a:r>
            <a:r>
              <a:rPr lang="fr-FR" i="1" baseline="-25000" dirty="0" err="1"/>
              <a:t>j</a:t>
            </a:r>
            <a:r>
              <a:rPr lang="fr-FR" i="1" dirty="0" smtClean="0"/>
              <a:t>: </a:t>
            </a:r>
            <a:r>
              <a:rPr lang="fr-FR" i="1" dirty="0" err="1" smtClean="0"/>
              <a:t>lhs</a:t>
            </a:r>
            <a:r>
              <a:rPr lang="fr-FR" i="1" dirty="0" smtClean="0"/>
              <a:t>(</a:t>
            </a:r>
            <a:r>
              <a:rPr lang="fr-FR" i="1" dirty="0" err="1" smtClean="0"/>
              <a:t>e</a:t>
            </a:r>
            <a:r>
              <a:rPr lang="fr-FR" i="1" baseline="-25000" dirty="0" err="1"/>
              <a:t>j</a:t>
            </a:r>
            <a:r>
              <a:rPr lang="fr-FR" i="1" dirty="0" smtClean="0"/>
              <a:t>) </a:t>
            </a:r>
            <a:r>
              <a:rPr lang="fr-FR" sz="2800" b="1" i="1" dirty="0"/>
              <a:t>→</a:t>
            </a:r>
            <a:r>
              <a:rPr lang="fr-FR" i="1" dirty="0" smtClean="0"/>
              <a:t> d</a:t>
            </a:r>
            <a:r>
              <a:rPr lang="fr-FR" i="1" baseline="-25000" dirty="0" smtClean="0"/>
              <a:t>j</a:t>
            </a:r>
            <a:r>
              <a:rPr lang="fr-FR" dirty="0" smtClean="0">
                <a:solidFill>
                  <a:srgbClr val="000000"/>
                </a:solidFill>
              </a:rPr>
              <a:t>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i="1" dirty="0" err="1" smtClean="0">
                <a:solidFill>
                  <a:srgbClr val="0000FF"/>
                </a:solidFill>
              </a:rPr>
              <a:t>Lhs</a:t>
            </a:r>
            <a:r>
              <a:rPr lang="fr-FR" i="1" dirty="0" smtClean="0">
                <a:solidFill>
                  <a:srgbClr val="0000FF"/>
                </a:solidFill>
              </a:rPr>
              <a:t>(</a:t>
            </a:r>
            <a:r>
              <a:rPr lang="fr-FR" i="1" dirty="0" err="1" smtClean="0">
                <a:solidFill>
                  <a:srgbClr val="0000FF"/>
                </a:solidFill>
              </a:rPr>
              <a:t>e</a:t>
            </a:r>
            <a:r>
              <a:rPr lang="fr-FR" i="1" baseline="-25000" dirty="0" err="1">
                <a:solidFill>
                  <a:srgbClr val="0000FF"/>
                </a:solidFill>
              </a:rPr>
              <a:t>j</a:t>
            </a:r>
            <a:r>
              <a:rPr lang="fr-FR" i="1" dirty="0" smtClean="0">
                <a:solidFill>
                  <a:srgbClr val="0000FF"/>
                </a:solidFill>
              </a:rPr>
              <a:t>) </a:t>
            </a:r>
            <a:r>
              <a:rPr lang="fr-FR" dirty="0">
                <a:solidFill>
                  <a:srgbClr val="000000"/>
                </a:solidFill>
              </a:rPr>
              <a:t>: est la conjonction des parties gauches de tous les </a:t>
            </a:r>
            <a:r>
              <a:rPr lang="fr-FR" dirty="0" err="1" smtClean="0">
                <a:solidFill>
                  <a:srgbClr val="000000"/>
                </a:solidFill>
              </a:rPr>
              <a:t>nogoods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>
                <a:solidFill>
                  <a:srgbClr val="000000"/>
                </a:solidFill>
              </a:rPr>
              <a:t>mémorisés </a:t>
            </a:r>
            <a:r>
              <a:rPr lang="fr-FR" dirty="0" smtClean="0">
                <a:solidFill>
                  <a:srgbClr val="000000"/>
                </a:solidFill>
              </a:rPr>
              <a:t>par </a:t>
            </a:r>
            <a:r>
              <a:rPr lang="fr-FR" i="1" dirty="0" err="1" smtClean="0">
                <a:solidFill>
                  <a:srgbClr val="000000"/>
                </a:solidFill>
              </a:rPr>
              <a:t>A</a:t>
            </a:r>
            <a:r>
              <a:rPr lang="fr-FR" i="1" baseline="-25000" dirty="0" err="1">
                <a:solidFill>
                  <a:srgbClr val="000000"/>
                </a:solidFill>
              </a:rPr>
              <a:t>j</a:t>
            </a:r>
            <a:r>
              <a:rPr lang="fr-FR" i="1" dirty="0" smtClean="0">
                <a:solidFill>
                  <a:srgbClr val="000000"/>
                </a:solidFill>
              </a:rPr>
              <a:t> </a:t>
            </a:r>
            <a:r>
              <a:rPr lang="fr-FR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fr-FR" i="1" dirty="0" smtClean="0">
                <a:solidFill>
                  <a:srgbClr val="0000FF"/>
                </a:solidFill>
              </a:rPr>
              <a:t>d</a:t>
            </a:r>
            <a:r>
              <a:rPr lang="fr-FR" i="1" baseline="-25000" dirty="0">
                <a:solidFill>
                  <a:srgbClr val="0000FF"/>
                </a:solidFill>
              </a:rPr>
              <a:t>j</a:t>
            </a:r>
            <a:r>
              <a:rPr lang="fr-FR" i="1" dirty="0" smtClean="0">
                <a:solidFill>
                  <a:srgbClr val="000000"/>
                </a:solidFill>
              </a:rPr>
              <a:t> </a:t>
            </a:r>
            <a:r>
              <a:rPr lang="fr-FR" dirty="0">
                <a:solidFill>
                  <a:srgbClr val="000000"/>
                </a:solidFill>
              </a:rPr>
              <a:t>: est le nombre de valeurs dans le domaine de </a:t>
            </a:r>
            <a:r>
              <a:rPr lang="fr-FR" i="1" dirty="0" err="1">
                <a:solidFill>
                  <a:srgbClr val="000000"/>
                </a:solidFill>
              </a:rPr>
              <a:t>Aj</a:t>
            </a:r>
            <a:r>
              <a:rPr lang="fr-FR" i="1" dirty="0">
                <a:solidFill>
                  <a:srgbClr val="000000"/>
                </a:solidFill>
              </a:rPr>
              <a:t> </a:t>
            </a:r>
            <a:r>
              <a:rPr lang="fr-FR" dirty="0">
                <a:solidFill>
                  <a:srgbClr val="000000"/>
                </a:solidFill>
              </a:rPr>
              <a:t>non supprimées par </a:t>
            </a:r>
            <a:r>
              <a:rPr lang="fr-FR" dirty="0" smtClean="0">
                <a:solidFill>
                  <a:srgbClr val="000000"/>
                </a:solidFill>
              </a:rPr>
              <a:t>ces </a:t>
            </a:r>
            <a:r>
              <a:rPr lang="fr-FR" dirty="0" err="1" smtClean="0">
                <a:solidFill>
                  <a:srgbClr val="000000"/>
                </a:solidFill>
              </a:rPr>
              <a:t>nogoods</a:t>
            </a:r>
            <a:r>
              <a:rPr lang="fr-FR" dirty="0" smtClean="0">
                <a:solidFill>
                  <a:srgbClr val="000000"/>
                </a:solidFill>
              </a:rPr>
              <a:t>.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fr-FR" smtClean="0"/>
              <a:t>Mohamed Wahbi </a:t>
            </a:r>
            <a:endParaRPr lang="en-US"/>
          </a:p>
        </p:txBody>
      </p:sp>
      <p:sp>
        <p:nvSpPr>
          <p:cNvPr id="2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475896" y="6492875"/>
            <a:ext cx="4192209" cy="365125"/>
          </a:xfrm>
        </p:spPr>
        <p:txBody>
          <a:bodyPr/>
          <a:lstStyle/>
          <a:p>
            <a:r>
              <a:rPr lang="en-US" dirty="0" smtClean="0"/>
              <a:t>Backtracking </a:t>
            </a:r>
            <a:r>
              <a:rPr lang="en-US" dirty="0" err="1" smtClean="0"/>
              <a:t>asynchrone</a:t>
            </a:r>
            <a:r>
              <a:rPr lang="en-US" dirty="0" smtClean="0"/>
              <a:t> agile pour les </a:t>
            </a:r>
            <a:r>
              <a:rPr lang="en-US" dirty="0" err="1" smtClean="0"/>
              <a:t>DisCSP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407549"/>
              </p:ext>
            </p:extLst>
          </p:nvPr>
        </p:nvGraphicFramePr>
        <p:xfrm>
          <a:off x="1055734" y="2856446"/>
          <a:ext cx="7032533" cy="519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6540"/>
                <a:gridCol w="832980"/>
                <a:gridCol w="696425"/>
                <a:gridCol w="1308076"/>
                <a:gridCol w="808512"/>
              </a:tblGrid>
              <a:tr h="488131">
                <a:tc>
                  <a:txBody>
                    <a:bodyPr/>
                    <a:lstStyle/>
                    <a:p>
                      <a:r>
                        <a:rPr lang="fr-FR" sz="2400" i="1" dirty="0" smtClean="0">
                          <a:solidFill>
                            <a:srgbClr val="000000"/>
                          </a:solidFill>
                        </a:rPr>
                        <a:t>valeur</a:t>
                      </a:r>
                      <a:r>
                        <a:rPr lang="fr-FR" sz="2400" i="1" baseline="0" dirty="0" smtClean="0">
                          <a:solidFill>
                            <a:srgbClr val="000000"/>
                          </a:solidFill>
                        </a:rPr>
                        <a:t> de terminaison</a:t>
                      </a:r>
                      <a:r>
                        <a:rPr lang="fr-FR" sz="2400" i="1" dirty="0" smtClean="0">
                          <a:solidFill>
                            <a:srgbClr val="000000"/>
                          </a:solidFill>
                        </a:rPr>
                        <a:t>: </a:t>
                      </a:r>
                      <a:r>
                        <a:rPr lang="fr-FR" sz="2400" i="1" dirty="0" err="1" smtClean="0">
                          <a:solidFill>
                            <a:srgbClr val="0000FF"/>
                          </a:solidFill>
                        </a:rPr>
                        <a:t>TV</a:t>
                      </a:r>
                      <a:r>
                        <a:rPr lang="fr-FR" sz="2400" i="1" baseline="-25000" dirty="0" err="1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fr-FR" sz="2400" i="1" baseline="-25000" dirty="0">
                        <a:solidFill>
                          <a:srgbClr val="0000FF"/>
                        </a:solidFill>
                      </a:endParaRPr>
                    </a:p>
                  </a:txBody>
                  <a:tcPr marB="4680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i="1" baseline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fr-FR" sz="2800" i="1" baseline="-25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fr-FR" sz="2800" i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 marB="4680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i="1" baseline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fr-FR" sz="2800" i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fr-FR" sz="2800" i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 marB="4680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i="1" dirty="0" smtClean="0">
                          <a:solidFill>
                            <a:srgbClr val="000000"/>
                          </a:solidFill>
                        </a:rPr>
                        <a:t>…</a:t>
                      </a:r>
                      <a:endParaRPr lang="fr-FR" sz="2800" i="1" dirty="0">
                        <a:solidFill>
                          <a:srgbClr val="000000"/>
                        </a:solidFill>
                      </a:endParaRPr>
                    </a:p>
                  </a:txBody>
                  <a:tcPr marB="4680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i="1" baseline="0" dirty="0" err="1" smtClean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fr-FR" sz="2800" i="1" baseline="-25000" dirty="0" err="1" smtClean="0">
                          <a:solidFill>
                            <a:srgbClr val="000000"/>
                          </a:solidFill>
                        </a:rPr>
                        <a:t>n</a:t>
                      </a:r>
                      <a:endParaRPr lang="fr-FR" sz="2800" i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 marB="4680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058737"/>
              </p:ext>
            </p:extLst>
          </p:nvPr>
        </p:nvGraphicFramePr>
        <p:xfrm>
          <a:off x="1055734" y="2282587"/>
          <a:ext cx="7032533" cy="519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6540"/>
                <a:gridCol w="832980"/>
                <a:gridCol w="696425"/>
                <a:gridCol w="1308076"/>
                <a:gridCol w="808512"/>
              </a:tblGrid>
              <a:tr h="488131">
                <a:tc>
                  <a:txBody>
                    <a:bodyPr/>
                    <a:lstStyle/>
                    <a:p>
                      <a:pPr algn="ctr"/>
                      <a:r>
                        <a:rPr lang="fr-FR" sz="2400" i="1" dirty="0" smtClean="0">
                          <a:solidFill>
                            <a:srgbClr val="000000"/>
                          </a:solidFill>
                        </a:rPr>
                        <a:t>ordre : </a:t>
                      </a:r>
                      <a:r>
                        <a:rPr lang="fr-FR" sz="2400" i="1" dirty="0" err="1" smtClean="0">
                          <a:solidFill>
                            <a:srgbClr val="0000FF"/>
                          </a:solidFill>
                        </a:rPr>
                        <a:t>o</a:t>
                      </a:r>
                      <a:r>
                        <a:rPr lang="fr-FR" sz="2400" i="1" baseline="-25000" dirty="0" err="1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fr-FR" sz="2400" i="1" baseline="-25000" dirty="0">
                        <a:solidFill>
                          <a:srgbClr val="0000FF"/>
                        </a:solidFill>
                      </a:endParaRPr>
                    </a:p>
                  </a:txBody>
                  <a:tcPr marB="4680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i="1" baseline="-25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fr-FR" sz="2800" i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 marB="4680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i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fr-FR" sz="2800" i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 marB="4680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i="1" dirty="0" smtClean="0">
                          <a:solidFill>
                            <a:srgbClr val="000000"/>
                          </a:solidFill>
                        </a:rPr>
                        <a:t>…</a:t>
                      </a:r>
                      <a:endParaRPr lang="fr-FR" sz="2800" i="1" dirty="0">
                        <a:solidFill>
                          <a:srgbClr val="000000"/>
                        </a:solidFill>
                      </a:endParaRPr>
                    </a:p>
                  </a:txBody>
                  <a:tcPr marB="4680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i="1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fr-FR" sz="2800" i="1" baseline="-25000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endParaRPr lang="fr-FR" sz="2800" i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 marB="4680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95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wahbi 1">
      <a:dk1>
        <a:srgbClr val="0000FF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3601</TotalTime>
  <Words>1425</Words>
  <Application>Microsoft Macintosh PowerPoint</Application>
  <PresentationFormat>On-screen Show (4:3)</PresentationFormat>
  <Paragraphs>363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Backtracking asynchrone agile pour les problèmes de satisfaction de contraintes distribués</vt:lpstr>
      <vt:lpstr>Plan </vt:lpstr>
      <vt:lpstr>DisCSP : Réseau de contraintes distribué</vt:lpstr>
      <vt:lpstr>DisCSP : Réseau de contraintes distribué</vt:lpstr>
      <vt:lpstr>Plan </vt:lpstr>
      <vt:lpstr>ABT : BackTracking asynchrone [Yokoo et al, 92]</vt:lpstr>
      <vt:lpstr>ABT: BackTracking asynchrone [Yokoo et al, 92]</vt:lpstr>
      <vt:lpstr>Plan </vt:lpstr>
      <vt:lpstr>Agile-ABT: BackTracking asynchrone agile</vt:lpstr>
      <vt:lpstr>Agile-ABT: Explications</vt:lpstr>
      <vt:lpstr>Agile-ABT: La valeur de terminaison</vt:lpstr>
      <vt:lpstr>Agile-ABT: La cible du backtracking</vt:lpstr>
      <vt:lpstr>Agile-ABT: La cible du backtracking</vt:lpstr>
      <vt:lpstr>Agile-ABT: La cible du backtracking</vt:lpstr>
      <vt:lpstr>Agile-ABT: La cible du backtracking</vt:lpstr>
      <vt:lpstr>Plan </vt:lpstr>
      <vt:lpstr>Expérimentations</vt:lpstr>
      <vt:lpstr>Expérimentations: DisCSPs aléatoires avec une faible densité</vt:lpstr>
      <vt:lpstr>Expérimentations: DisCSPs aléatoires avec une densité élevée</vt:lpstr>
      <vt:lpstr>Expérimentations: Les problèmes distribués de capteur-mobile</vt:lpstr>
      <vt:lpstr>Plan 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Mohamed Wahbi</cp:lastModifiedBy>
  <cp:revision>423</cp:revision>
  <dcterms:created xsi:type="dcterms:W3CDTF">2010-04-12T23:12:02Z</dcterms:created>
  <dcterms:modified xsi:type="dcterms:W3CDTF">2014-02-21T12:24:20Z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